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4" r:id="rId4"/>
    <p:sldId id="262" r:id="rId5"/>
    <p:sldId id="258" r:id="rId6"/>
    <p:sldId id="263" r:id="rId7"/>
    <p:sldId id="265" r:id="rId8"/>
    <p:sldId id="266" r:id="rId9"/>
    <p:sldId id="267" r:id="rId10"/>
    <p:sldId id="268" r:id="rId11"/>
    <p:sldId id="269" r:id="rId12"/>
    <p:sldId id="264" r:id="rId13"/>
    <p:sldId id="285" r:id="rId14"/>
    <p:sldId id="282" r:id="rId15"/>
    <p:sldId id="281" r:id="rId16"/>
    <p:sldId id="287" r:id="rId17"/>
    <p:sldId id="288" r:id="rId18"/>
    <p:sldId id="289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page.pro/ppc/" TargetMode="External"/><Relationship Id="rId2" Type="http://schemas.openxmlformats.org/officeDocument/2006/relationships/hyperlink" Target="https://livepage.pro/emai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vepage.pro/seo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Глобальные, макро- и микрориски, влияющие на внешнеэкономическую деятельность предприятий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3800" dirty="0" smtClean="0">
                <a:solidFill>
                  <a:srgbClr val="FF0000"/>
                </a:solidFill>
              </a:rPr>
              <a:t>         </a:t>
            </a:r>
            <a:r>
              <a:rPr lang="ru-RU" sz="9600" b="1" u="sng" dirty="0" smtClean="0">
                <a:solidFill>
                  <a:srgbClr val="FF0000"/>
                </a:solidFill>
              </a:rPr>
              <a:t>Глобальные риски: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       глобальный экономический кризис; противостояние США 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      и КНР на основных рынках; борьба ТНК против «пираний».</a:t>
            </a:r>
          </a:p>
          <a:p>
            <a:pPr algn="ctr">
              <a:buNone/>
            </a:pPr>
            <a:r>
              <a:rPr lang="ru-RU" sz="9600" b="1" u="sng" dirty="0" smtClean="0">
                <a:solidFill>
                  <a:srgbClr val="0070C0"/>
                </a:solidFill>
              </a:rPr>
              <a:t>Макрориски: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0070C0"/>
                </a:solidFill>
              </a:rPr>
              <a:t> активизация, в условиях </a:t>
            </a:r>
            <a:r>
              <a:rPr lang="en-US" sz="9600" dirty="0" smtClean="0">
                <a:solidFill>
                  <a:srgbClr val="0070C0"/>
                </a:solidFill>
              </a:rPr>
              <a:t>COVID-19</a:t>
            </a:r>
            <a:r>
              <a:rPr lang="ru-RU" sz="9600" dirty="0" smtClean="0">
                <a:solidFill>
                  <a:srgbClr val="0070C0"/>
                </a:solidFill>
              </a:rPr>
              <a:t>, онлайн-торговли через крупнейшие электронные биржи, где ТНК искусственно завышают стоимость своих акций, что дестабилизирует мировую экономику; популистская политика ряда правительств, когда страны живут не по средствам: так, внешний долг США превышает </a:t>
            </a:r>
            <a:r>
              <a:rPr lang="en-US" sz="9600" dirty="0" smtClean="0">
                <a:solidFill>
                  <a:srgbClr val="0070C0"/>
                </a:solidFill>
              </a:rPr>
              <a:t>$ </a:t>
            </a:r>
            <a:r>
              <a:rPr lang="ru-RU" sz="9600" dirty="0" smtClean="0">
                <a:solidFill>
                  <a:srgbClr val="0070C0"/>
                </a:solidFill>
              </a:rPr>
              <a:t>20 трлн., а в Италии, Испании, Португалии  и Греции он рядом с зоной дефолта. Как следствие - кризис мировой финансовой системы; фактор «Большого брата» - зависимость.</a:t>
            </a:r>
          </a:p>
          <a:p>
            <a:pPr algn="ctr">
              <a:buNone/>
            </a:pPr>
            <a:r>
              <a:rPr lang="ru-RU" sz="9600" b="1" u="sng" dirty="0" smtClean="0"/>
              <a:t>Микрориски:</a:t>
            </a:r>
          </a:p>
          <a:p>
            <a:pPr algn="ctr">
              <a:buNone/>
            </a:pPr>
            <a:r>
              <a:rPr lang="ru-RU" sz="9600" dirty="0" smtClean="0"/>
              <a:t>технологические (ЖЦТ компаний); посредническо-логистические; финансовые (бивалютная корзина); коммерческие (принцип Шердена); информационные (КСС); управленческие (критерии управленческих решений); кадровые (ядро).</a:t>
            </a:r>
          </a:p>
          <a:p>
            <a:pPr algn="just">
              <a:buNone/>
            </a:pPr>
            <a:endParaRPr lang="ru-RU" sz="9600" b="1" u="sng" dirty="0" smtClean="0"/>
          </a:p>
          <a:p>
            <a:pPr algn="just">
              <a:buNone/>
            </a:pP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b="1" u="sng" dirty="0" smtClean="0"/>
          </a:p>
          <a:p>
            <a:pPr algn="ctr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ТАБУ В ТЕЛЕФОННЫХ ПЕРЕГОВОРАХ:</a:t>
            </a:r>
          </a:p>
          <a:p>
            <a:pPr marL="0" indent="0">
              <a:buNone/>
            </a:pPr>
            <a:endParaRPr lang="ru-RU" dirty="0"/>
          </a:p>
          <a:p>
            <a:pPr algn="just">
              <a:buFont typeface="Wingdings" pitchFamily="2" charset="2"/>
              <a:buChar char="Ø"/>
            </a:pPr>
            <a:r>
              <a:rPr lang="ru-RU" sz="3300" dirty="0" smtClean="0">
                <a:solidFill>
                  <a:schemeClr val="bg1"/>
                </a:solidFill>
              </a:rPr>
              <a:t>начинать </a:t>
            </a:r>
            <a:r>
              <a:rPr lang="ru-RU" sz="3300" dirty="0">
                <a:solidFill>
                  <a:schemeClr val="bg1"/>
                </a:solidFill>
              </a:rPr>
              <a:t>разговор по телефону с фраз «извините за беспокойство» или «вас беспокоит компания</a:t>
            </a:r>
            <a:r>
              <a:rPr lang="ru-RU" sz="3300" dirty="0" smtClean="0">
                <a:solidFill>
                  <a:schemeClr val="bg1"/>
                </a:solidFill>
              </a:rPr>
              <a:t>…»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300" dirty="0">
                <a:solidFill>
                  <a:schemeClr val="bg1"/>
                </a:solidFill>
              </a:rPr>
              <a:t>не выяснив потребностей </a:t>
            </a:r>
            <a:r>
              <a:rPr lang="ru-RU" sz="3300" dirty="0" smtClean="0">
                <a:solidFill>
                  <a:schemeClr val="bg1"/>
                </a:solidFill>
              </a:rPr>
              <a:t>клиента, пытаться </a:t>
            </a:r>
            <a:r>
              <a:rPr lang="ru-RU" sz="3300" dirty="0">
                <a:solidFill>
                  <a:schemeClr val="bg1"/>
                </a:solidFill>
              </a:rPr>
              <a:t>выложить </a:t>
            </a:r>
            <a:r>
              <a:rPr lang="ru-RU" sz="3300" dirty="0" smtClean="0">
                <a:solidFill>
                  <a:schemeClr val="bg1"/>
                </a:solidFill>
              </a:rPr>
              <a:t>всю </a:t>
            </a:r>
            <a:r>
              <a:rPr lang="ru-RU" sz="3300" dirty="0">
                <a:solidFill>
                  <a:schemeClr val="bg1"/>
                </a:solidFill>
              </a:rPr>
              <a:t>информацию о продукте и </a:t>
            </a:r>
            <a:r>
              <a:rPr lang="ru-RU" sz="3300" dirty="0" smtClean="0">
                <a:solidFill>
                  <a:schemeClr val="bg1"/>
                </a:solidFill>
              </a:rPr>
              <a:t>компании</a:t>
            </a:r>
            <a:endParaRPr lang="ru-RU" sz="33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300" dirty="0">
                <a:solidFill>
                  <a:schemeClr val="bg1"/>
                </a:solidFill>
              </a:rPr>
              <a:t> </a:t>
            </a:r>
            <a:r>
              <a:rPr lang="ru-RU" sz="3300" dirty="0" smtClean="0">
                <a:solidFill>
                  <a:schemeClr val="bg1"/>
                </a:solidFill>
              </a:rPr>
              <a:t>говорить длинными и сложными фразами</a:t>
            </a:r>
            <a:endParaRPr lang="ru-RU" sz="33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300" dirty="0">
                <a:solidFill>
                  <a:schemeClr val="bg1"/>
                </a:solidFill>
              </a:rPr>
              <a:t> </a:t>
            </a:r>
            <a:r>
              <a:rPr lang="ru-RU" sz="3300" dirty="0" smtClean="0">
                <a:solidFill>
                  <a:schemeClr val="bg1"/>
                </a:solidFill>
              </a:rPr>
              <a:t>перечислять </a:t>
            </a:r>
            <a:r>
              <a:rPr lang="ru-RU" sz="3300" dirty="0">
                <a:solidFill>
                  <a:schemeClr val="bg1"/>
                </a:solidFill>
              </a:rPr>
              <a:t>основные качества продукта, </a:t>
            </a:r>
            <a:r>
              <a:rPr lang="ru-RU" sz="3300" dirty="0" smtClean="0">
                <a:solidFill>
                  <a:schemeClr val="bg1"/>
                </a:solidFill>
              </a:rPr>
              <a:t>не фиксируя внимания на их </a:t>
            </a:r>
            <a:r>
              <a:rPr lang="ru-RU" sz="3300" dirty="0">
                <a:solidFill>
                  <a:schemeClr val="bg1"/>
                </a:solidFill>
              </a:rPr>
              <a:t>пользе и выгоде 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300" dirty="0">
                <a:solidFill>
                  <a:schemeClr val="bg1"/>
                </a:solidFill>
              </a:rPr>
              <a:t> </a:t>
            </a:r>
            <a:r>
              <a:rPr lang="ru-RU" sz="3300" dirty="0" smtClean="0">
                <a:solidFill>
                  <a:schemeClr val="bg1"/>
                </a:solidFill>
              </a:rPr>
              <a:t>напрямую спорить </a:t>
            </a:r>
            <a:r>
              <a:rPr lang="ru-RU" sz="3300" dirty="0">
                <a:solidFill>
                  <a:schemeClr val="bg1"/>
                </a:solidFill>
              </a:rPr>
              <a:t>с клиентом, ругать и критиковать его </a:t>
            </a:r>
            <a:r>
              <a:rPr lang="ru-RU" sz="3300" dirty="0" smtClean="0">
                <a:solidFill>
                  <a:schemeClr val="bg1"/>
                </a:solidFill>
              </a:rPr>
              <a:t>мнение</a:t>
            </a:r>
            <a:endParaRPr lang="ru-RU" sz="33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>
            <a:normAutofit fontScale="85000" lnSpcReduction="20000"/>
          </a:bodyPr>
          <a:lstStyle/>
          <a:p>
            <a:pPr marL="304800" marR="190500" indent="-45720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Font typeface="Wingdings" pitchFamily="2" charset="2"/>
              <a:buChar char="Ø"/>
            </a:pPr>
            <a:r>
              <a:rPr lang="ru-RU" sz="31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возмущаться и задавать скандальные вопросы типа: «А сам-то ты кто?»</a:t>
            </a:r>
          </a:p>
          <a:p>
            <a:pPr marL="304800" marR="190500" indent="-45720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обижаться 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отказ и 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стараться вдогонку продолжать 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разговор</a:t>
            </a:r>
          </a:p>
          <a:p>
            <a:pPr marL="304800" marR="190500" indent="-45720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обижаться 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память клиента, 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когда он в очередной раз просит вас 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представиться</a:t>
            </a:r>
            <a:endParaRPr lang="ru-RU" sz="3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04800" marR="190500" indent="-45720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фамильярно 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переходить на «ты» без согласия на 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это 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клиента.</a:t>
            </a:r>
            <a:endParaRPr lang="ru-RU" sz="3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04800" marR="190500" indent="-45720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упрекать 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клиента за то, что он затягивает решение 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вопроса</a:t>
            </a:r>
            <a:endParaRPr lang="ru-RU" sz="3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04800" marR="190500" indent="-45720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давать 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неточную, непроверенную информацию.</a:t>
            </a:r>
            <a:endParaRPr lang="ru-RU" sz="3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2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>Технологии деловых коммуникаций </a:t>
            </a:r>
            <a:br>
              <a:rPr lang="ru-RU" sz="3600" dirty="0" smtClean="0"/>
            </a:br>
            <a:r>
              <a:rPr lang="ru-RU" sz="3600" dirty="0" smtClean="0"/>
              <a:t>и правила “электронного этикета”: </a:t>
            </a:r>
            <a:br>
              <a:rPr lang="ru-RU" sz="3600" dirty="0" smtClean="0"/>
            </a:br>
            <a:r>
              <a:rPr lang="ru-RU" sz="3600" dirty="0" smtClean="0"/>
              <a:t>составление деловых писем, презентаций и преодоление коммуникативных ошибок общения</a:t>
            </a:r>
            <a:endParaRPr lang="ru-RU" sz="3600" dirty="0"/>
          </a:p>
        </p:txBody>
      </p:sp>
      <p:pic>
        <p:nvPicPr>
          <p:cNvPr id="19458" name="Picture 2" descr="C:\Users\Admin\Desktop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716016" cy="1800200"/>
          </a:xfrm>
          <a:prstGeom prst="rect">
            <a:avLst/>
          </a:prstGeom>
          <a:noFill/>
        </p:spPr>
      </p:pic>
      <p:pic>
        <p:nvPicPr>
          <p:cNvPr id="19459" name="Picture 3" descr="C:\Users\Admi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4427984" cy="1800200"/>
          </a:xfrm>
          <a:prstGeom prst="rect">
            <a:avLst/>
          </a:prstGeom>
          <a:noFill/>
        </p:spPr>
      </p:pic>
      <p:pic>
        <p:nvPicPr>
          <p:cNvPr id="19460" name="Picture 4" descr="C:\Users\Admin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05065"/>
            <a:ext cx="5688632" cy="28529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ЦЕНА ИМИДЖА: </a:t>
            </a:r>
          </a:p>
          <a:p>
            <a:pPr marL="0" indent="0" algn="ctr">
              <a:buNone/>
            </a:pPr>
            <a:r>
              <a:rPr lang="ru-RU" dirty="0" smtClean="0"/>
              <a:t>ЛИЧНЫЙ, КОРПОРАТИВНЫЙ </a:t>
            </a:r>
            <a:r>
              <a:rPr lang="ru-RU" dirty="0"/>
              <a:t>И ТОВАРНЫЙ БРЕНДЫ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60/40 у компаний-лидеров рынка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0"/>
            <a:ext cx="9144000" cy="45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5 ТРЕБОВАНИЙ К ПЕРВОМУ ДЕЛОВОМУ ПИСЬМУ В БЛИЖНЕЕ И ДАЛЬЕЕ ЗАРУБЕЖЬЕ</a:t>
            </a:r>
            <a:endParaRPr lang="ru-RU" sz="3600" dirty="0"/>
          </a:p>
        </p:txBody>
      </p:sp>
      <p:pic>
        <p:nvPicPr>
          <p:cNvPr id="1026" name="Picture 2" descr="C:\Users\Admin\Desktop\199402_5_i_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355976" cy="5445224"/>
          </a:xfrm>
          <a:prstGeom prst="rect">
            <a:avLst/>
          </a:prstGeom>
          <a:noFill/>
        </p:spPr>
      </p:pic>
      <p:sp>
        <p:nvSpPr>
          <p:cNvPr id="1029" name="AutoShape 5" descr="C:\Users\Admin\Desktop\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Admin\Desktop\Pishem_pismo_drugu_na_angliyskom_yazyke_-_uchim_angliyskiy_sam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4860032" cy="54452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КРИВАЯ РАСПРЕДЕЛЕНИЯ ВНИМАНИЯ</a:t>
            </a:r>
          </a:p>
          <a:p>
            <a:pPr marL="6858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основные элементы презентации при виртуальном общении</a:t>
            </a:r>
          </a:p>
          <a:p>
            <a:pPr marL="6858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5 мин.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«Да-реакций»</a:t>
            </a:r>
          </a:p>
          <a:p>
            <a:pPr marL="6858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3 мин.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Ответы на вопросы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«Зеркалирование»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1 мин.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«Драконов»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30 сек.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товара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20 сек.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себя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7-8 мин.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интерес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P.S.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первого говорящего и последнего выступающего)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endParaRPr lang="be-BY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842448" y="1746913"/>
            <a:ext cx="4012442" cy="3275463"/>
          </a:xfrm>
          <a:custGeom>
            <a:avLst/>
            <a:gdLst>
              <a:gd name="connsiteX0" fmla="*/ 0 w 4012442"/>
              <a:gd name="connsiteY0" fmla="*/ 3275463 h 3275463"/>
              <a:gd name="connsiteX1" fmla="*/ 2947916 w 4012442"/>
              <a:gd name="connsiteY1" fmla="*/ 40944 h 3275463"/>
              <a:gd name="connsiteX2" fmla="*/ 2947916 w 4012442"/>
              <a:gd name="connsiteY2" fmla="*/ 40944 h 3275463"/>
              <a:gd name="connsiteX3" fmla="*/ 4012442 w 4012442"/>
              <a:gd name="connsiteY3" fmla="*/ 0 h 3275463"/>
              <a:gd name="connsiteX4" fmla="*/ 4012442 w 4012442"/>
              <a:gd name="connsiteY4" fmla="*/ 0 h 32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442" h="3275463">
                <a:moveTo>
                  <a:pt x="0" y="3275463"/>
                </a:moveTo>
                <a:lnTo>
                  <a:pt x="2947916" y="40944"/>
                </a:lnTo>
                <a:lnTo>
                  <a:pt x="2947916" y="40944"/>
                </a:lnTo>
                <a:lnTo>
                  <a:pt x="4012442" y="0"/>
                </a:lnTo>
                <a:lnTo>
                  <a:pt x="4012442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854890" y="1746913"/>
            <a:ext cx="949358" cy="3275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91680" y="45091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842448" y="4005064"/>
            <a:ext cx="929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4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КОММУНИКАТИВНЫЕ ОШИБКИ ОБЩЕНИЯ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СКОРОСТЬ РЕЧИ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(холерик – флегматик)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ДЛИНА ФРАЗ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(говори не так…)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ОТСУТСТВИЕ ПАУЗ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(для чего они нужны партнерам)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ОТСТУТСТВИЕ ЭМПАТИИ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(двое в одной лодке)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ОТСУТСТВУЕТ НАПС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(её значение)</a:t>
            </a:r>
          </a:p>
          <a:p>
            <a:pPr marL="0" indent="0" algn="just">
              <a:buNone/>
            </a:pPr>
            <a:endParaRPr lang="be-BY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4999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75" y="1196752"/>
            <a:ext cx="463282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0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 smtClean="0">
                <a:solidFill>
                  <a:srgbClr val="FF0000"/>
                </a:solidFill>
              </a:rPr>
              <a:t>               </a:t>
            </a:r>
            <a:r>
              <a:rPr lang="ru-RU" sz="11200" b="1" i="1" dirty="0" smtClean="0">
                <a:solidFill>
                  <a:srgbClr val="FF0000"/>
                </a:solidFill>
              </a:rPr>
              <a:t>Наступательные </a:t>
            </a:r>
          </a:p>
          <a:p>
            <a:pPr marL="0" indent="0" algn="ctr">
              <a:buNone/>
            </a:pPr>
            <a:r>
              <a:rPr lang="ru-RU" sz="11200" b="1" i="1" dirty="0">
                <a:solidFill>
                  <a:srgbClr val="FF0000"/>
                </a:solidFill>
              </a:rPr>
              <a:t> </a:t>
            </a:r>
            <a:r>
              <a:rPr lang="ru-RU" sz="11200" b="1" i="1" dirty="0" smtClean="0">
                <a:solidFill>
                  <a:srgbClr val="FF0000"/>
                </a:solidFill>
              </a:rPr>
              <a:t>                                                     маркетинговые СТРАТЕГИИ</a:t>
            </a:r>
          </a:p>
          <a:p>
            <a:pPr marL="0" indent="0" algn="ctr">
              <a:buNone/>
            </a:pPr>
            <a:r>
              <a:rPr lang="ru-RU" sz="11200" b="1" dirty="0" smtClean="0"/>
              <a:t> </a:t>
            </a:r>
          </a:p>
          <a:p>
            <a:pPr marL="0" indent="0" algn="ctr">
              <a:buNone/>
            </a:pPr>
            <a:endParaRPr lang="ru-RU" sz="5100" b="1" dirty="0"/>
          </a:p>
          <a:p>
            <a:pPr marL="0" indent="0" algn="ctr">
              <a:buNone/>
            </a:pPr>
            <a:endParaRPr lang="ru-RU" sz="5100" b="1" dirty="0" smtClean="0"/>
          </a:p>
          <a:p>
            <a:pPr marL="0" lvl="0" indent="0" algn="ctr">
              <a:buNone/>
            </a:pPr>
            <a:endParaRPr lang="ru-RU" sz="59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ru-RU" sz="59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ru-RU" sz="59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ru-RU" sz="59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ru-RU" sz="59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ru-RU" sz="59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ru-RU" sz="7000" b="1" dirty="0" smtClean="0">
                <a:solidFill>
                  <a:srgbClr val="FF0000"/>
                </a:solidFill>
              </a:rPr>
              <a:t>        </a:t>
            </a:r>
          </a:p>
          <a:p>
            <a:pPr marL="0" lvl="0" indent="0" algn="just">
              <a:buNone/>
            </a:pPr>
            <a:endParaRPr lang="ru-RU" sz="70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endParaRPr lang="ru-RU" sz="7000" b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ru-RU" sz="7000" b="1" dirty="0" smtClean="0">
                <a:solidFill>
                  <a:srgbClr val="FF0000"/>
                </a:solidFill>
              </a:rPr>
              <a:t>      </a:t>
            </a:r>
            <a:r>
              <a:rPr lang="ru-RU" sz="11200" b="1" dirty="0" smtClean="0">
                <a:solidFill>
                  <a:srgbClr val="FF0000"/>
                </a:solidFill>
              </a:rPr>
              <a:t>Контроль за </a:t>
            </a:r>
            <a:r>
              <a:rPr lang="ru-RU" sz="11200" b="1" dirty="0">
                <a:solidFill>
                  <a:srgbClr val="FF0000"/>
                </a:solidFill>
              </a:rPr>
              <a:t>рынком посредством реализации стратегии </a:t>
            </a:r>
            <a:r>
              <a:rPr lang="en-US" sz="11200" b="1" dirty="0">
                <a:solidFill>
                  <a:srgbClr val="FF0000"/>
                </a:solidFill>
              </a:rPr>
              <a:t>CVM</a:t>
            </a:r>
            <a:r>
              <a:rPr lang="en-US" sz="11200" dirty="0">
                <a:solidFill>
                  <a:srgbClr val="FF0000"/>
                </a:solidFill>
              </a:rPr>
              <a:t> </a:t>
            </a:r>
            <a:r>
              <a:rPr lang="ru-RU" sz="11200" dirty="0">
                <a:solidFill>
                  <a:srgbClr val="FF0000"/>
                </a:solidFill>
              </a:rPr>
              <a:t>- </a:t>
            </a:r>
            <a:r>
              <a:rPr lang="ru-RU" sz="11200" dirty="0"/>
              <a:t>(</a:t>
            </a:r>
            <a:r>
              <a:rPr lang="en-US" sz="11200" dirty="0"/>
              <a:t>customer value management</a:t>
            </a:r>
            <a:r>
              <a:rPr lang="ru-RU" sz="11200" dirty="0"/>
              <a:t> – управление ценностью клиентов), т.е. через </a:t>
            </a:r>
            <a:r>
              <a:rPr lang="ru-RU" sz="11200" dirty="0" smtClean="0"/>
              <a:t>«окормление» 5 ключевых потребностей клиентов.</a:t>
            </a:r>
            <a:endParaRPr lang="ru-RU" sz="11200" dirty="0"/>
          </a:p>
          <a:p>
            <a:pPr marL="0" indent="0" algn="just">
              <a:buNone/>
            </a:pPr>
            <a:r>
              <a:rPr lang="ru-RU" sz="11200" dirty="0"/>
              <a:t> </a:t>
            </a:r>
            <a:r>
              <a:rPr lang="ru-RU" sz="11200" b="1" dirty="0" smtClean="0">
                <a:solidFill>
                  <a:srgbClr val="FF0000"/>
                </a:solidFill>
              </a:rPr>
              <a:t>Клиентоориентированные </a:t>
            </a:r>
            <a:r>
              <a:rPr lang="ru-RU" sz="11200" b="1" dirty="0">
                <a:solidFill>
                  <a:srgbClr val="FF0000"/>
                </a:solidFill>
              </a:rPr>
              <a:t>стратегии</a:t>
            </a:r>
            <a:r>
              <a:rPr lang="ru-RU" sz="11200" dirty="0">
                <a:solidFill>
                  <a:srgbClr val="FF0000"/>
                </a:solidFill>
              </a:rPr>
              <a:t>, </a:t>
            </a:r>
            <a:r>
              <a:rPr lang="ru-RU" sz="11200" dirty="0"/>
              <a:t>нацеленные на индивидуализацию продукции и услуг для  формирования группы постоянных </a:t>
            </a:r>
            <a:r>
              <a:rPr lang="ru-RU" sz="11200" dirty="0" smtClean="0"/>
              <a:t>клиентов (60/40).</a:t>
            </a:r>
            <a:endParaRPr lang="ru-RU" sz="11200" dirty="0"/>
          </a:p>
          <a:p>
            <a:pPr marL="0" indent="0"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888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3"/>
            <a:ext cx="5580112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6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1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lvl="0" algn="just"/>
            <a:endParaRPr lang="ru-RU" sz="3000" b="1" dirty="0" smtClean="0"/>
          </a:p>
          <a:p>
            <a:pPr lvl="0" algn="just"/>
            <a:endParaRPr lang="ru-RU" sz="3000" b="1" dirty="0"/>
          </a:p>
          <a:p>
            <a:pPr lvl="0" algn="just"/>
            <a:endParaRPr lang="ru-RU" sz="3000" b="1" dirty="0" smtClean="0"/>
          </a:p>
          <a:p>
            <a:pPr lvl="0" algn="just"/>
            <a:endParaRPr lang="ru-RU" sz="3000" b="1" dirty="0"/>
          </a:p>
          <a:p>
            <a:pPr marL="0" lvl="0" indent="0" algn="just">
              <a:buNone/>
            </a:pPr>
            <a:endParaRPr lang="ru-RU" sz="3000" b="1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Стратегия Шердена 30/70/50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стратегического партнерства с </a:t>
            </a:r>
            <a:r>
              <a:rPr lang="ru-RU" b="1" dirty="0"/>
              <a:t>корпоративными </a:t>
            </a:r>
            <a:r>
              <a:rPr lang="en-US" b="1" dirty="0"/>
              <a:t>VIP</a:t>
            </a:r>
            <a:r>
              <a:rPr lang="ru-RU" b="1" dirty="0" smtClean="0"/>
              <a:t>-клиентами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lv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Стратегия глобальной конкуренции на 125 лет </a:t>
            </a:r>
            <a:r>
              <a:rPr lang="ru-RU" b="1" dirty="0" smtClean="0">
                <a:solidFill>
                  <a:srgbClr val="FF0000"/>
                </a:solidFill>
              </a:rPr>
              <a:t>вперед, </a:t>
            </a:r>
            <a:r>
              <a:rPr lang="ru-RU" b="1" dirty="0" smtClean="0"/>
              <a:t>реализующая формулу глобальной </a:t>
            </a:r>
            <a:r>
              <a:rPr lang="ru-RU" b="1" dirty="0"/>
              <a:t>конкуренции - </a:t>
            </a:r>
            <a:r>
              <a:rPr lang="ru-RU" b="1" dirty="0" smtClean="0"/>
              <a:t>1/10/100.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11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СОВРЕМЕННЫЙ БИЗНЕС</a:t>
            </a:r>
          </a:p>
          <a:p>
            <a:pPr algn="ctr">
              <a:buFontTx/>
              <a:buChar char="-"/>
            </a:pPr>
            <a:r>
              <a:rPr lang="ru-RU" dirty="0" smtClean="0"/>
              <a:t>ЭТО КТО КОГО ПЕРЕДУМАЕТ …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END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4056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967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78"/>
            <a:ext cx="9144000" cy="125988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Факторы, влияющие на принятие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результативных управленческих решений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 внешнеэкономической деятельности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Сложность  выработки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оптимального решения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из-за большого количества факторов, требующего оценки.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 фатальных ошибок лидеров бизнеса)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Сокращение жизненного цикла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сфер бизнеса и большинства товаров.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(стратегические решения разрабатываются на 1-1,5 г.)</a:t>
            </a:r>
          </a:p>
          <a:p>
            <a:pPr marL="0" indent="0" algn="just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Доступные ресурсы сокращаются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одновременном усложнении задачи страхования и распределения рисков.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СЛЕДСТВИЯ: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Чрезвычайно возрастает цена ошибок при выборе методов сбора и анализа информации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(интуиция).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Переход менеджмента на использование различных экспертных систем и введение в штат бизнес-аналитиков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(Аналитическая система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Qlik Wiey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i="1" u="sng" dirty="0" smtClean="0">
                <a:latin typeface="Trebuchet MS" pitchFamily="34" charset="0"/>
              </a:rPr>
              <a:t>АЛГОРИТМ  КЛИЕНТООРИЕНТИРОВАННОЙ  КОМПАНИИ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/>
                <a:ea typeface="Times New Roman"/>
              </a:rPr>
              <a:t>ЗАДАНИЕ </a:t>
            </a:r>
            <a:endParaRPr lang="ru-RU" sz="2800" b="1" dirty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ОПРЕДЕЛИТЕ, ЧТО ТЕРЯЕТ КОМПАНИЯ, КОГДА ОТ НЕЕ УХОДИТ ОДИН НЕУДОВЛЕТВОРЕННЫЙ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VIP-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КЛИЕНТ?</a:t>
            </a: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ЗАДАЧА – ПЕРЕВЕСТИ ЗАКАЗЧИКА В РАЗРЯД ПОСТОЯННОГО КЛИЕНТА</a:t>
            </a:r>
            <a:endParaRPr lang="ru-RU" sz="2800" b="1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b="1" i="1" dirty="0" smtClean="0">
              <a:latin typeface="Trebuchet MS" pitchFamily="34" charset="0"/>
            </a:endParaRPr>
          </a:p>
          <a:p>
            <a:pPr marL="0" indent="0" algn="ctr">
              <a:buNone/>
            </a:pPr>
            <a:endParaRPr lang="ru-RU" sz="2800" b="1" i="1" dirty="0">
              <a:latin typeface="Trebuchet MS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68367"/>
              </p:ext>
            </p:extLst>
          </p:nvPr>
        </p:nvGraphicFramePr>
        <p:xfrm>
          <a:off x="0" y="2204864"/>
          <a:ext cx="9144000" cy="31302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/>
                <a:gridCol w="4572000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Что теряет,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если сработает плохо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Что приобретает,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 если сработает хорошо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- 10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+ 7 (3-4)</a:t>
                      </a:r>
                      <a:endParaRPr lang="ru-RU" sz="40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&gt; в 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3-5 раз </a:t>
                      </a:r>
                      <a:r>
                        <a:rPr lang="ru-RU" sz="4000" dirty="0" smtClean="0"/>
                        <a:t>в год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&lt; в 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3-5 раз </a:t>
                      </a:r>
                      <a:r>
                        <a:rPr lang="ru-RU" sz="4000" dirty="0" smtClean="0"/>
                        <a:t>в год</a:t>
                      </a:r>
                      <a:endParaRPr lang="ru-RU" sz="40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- $ 20 000 в год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+ $ 60-80 000 в год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092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Интегрированные маркетинговые коммуникации как инструмент активного продвижения товаров и услуг на рынки дальнего зарубежья: </a:t>
            </a:r>
            <a:br>
              <a:rPr lang="ru-RU" sz="3200" dirty="0" smtClean="0"/>
            </a:br>
            <a:r>
              <a:rPr lang="ru-RU" sz="3200" dirty="0" smtClean="0"/>
              <a:t>динамический сайт + С</a:t>
            </a:r>
            <a:r>
              <a:rPr lang="en-US" sz="3200" dirty="0" smtClean="0"/>
              <a:t>RM</a:t>
            </a:r>
            <a:r>
              <a:rPr lang="ru-RU" sz="3200" dirty="0" smtClean="0"/>
              <a:t>, реклама в профессиональных и социальных сетях, телефонные продажи</a:t>
            </a:r>
            <a:endParaRPr lang="ru-RU" sz="3200" dirty="0"/>
          </a:p>
        </p:txBody>
      </p:sp>
      <p:pic>
        <p:nvPicPr>
          <p:cNvPr id="1026" name="Picture 2" descr="C:\Users\Admin\Desktop\market15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dirty="0" smtClean="0"/>
              <a:t>ДИНАМИЧЕСКИЙ САЙТ + </a:t>
            </a:r>
            <a:r>
              <a:rPr lang="en-US" sz="3600" i="1" dirty="0" smtClean="0"/>
              <a:t>CRM</a:t>
            </a:r>
            <a:endParaRPr lang="ru-RU" sz="36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ОСНОВНЫЕ РАЗДЕЛЫ И ФУНКЦИИ </a:t>
            </a:r>
            <a:r>
              <a:rPr lang="ru-RU" b="1" dirty="0" smtClean="0">
                <a:solidFill>
                  <a:srgbClr val="FF0000"/>
                </a:solidFill>
              </a:rPr>
              <a:t>ДС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84776" cy="2952328"/>
          </a:xfrm>
          <a:prstGeom prst="rect">
            <a:avLst/>
          </a:prstGeom>
          <a:noFill/>
        </p:spPr>
      </p:pic>
      <p:sp>
        <p:nvSpPr>
          <p:cNvPr id="2054" name="AutoShape 6" descr="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Admin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9144000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Реклама в профессиональных </a:t>
            </a:r>
            <a:br>
              <a:rPr lang="ru-RU" sz="3600" dirty="0" smtClean="0"/>
            </a:br>
            <a:r>
              <a:rPr lang="ru-RU" sz="3600" dirty="0" smtClean="0"/>
              <a:t>и социальных сетях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u="sng" dirty="0" smtClean="0"/>
              <a:t>Наиболее популярные digital-каналы привлечения покупателей в интернет-магазин, расположены в порядке их применения:</a:t>
            </a:r>
          </a:p>
          <a:p>
            <a:pPr algn="just"/>
            <a:r>
              <a:rPr lang="ru-RU" dirty="0" smtClean="0"/>
              <a:t>платная реклама в поисковых системах — </a:t>
            </a:r>
            <a:r>
              <a:rPr lang="ru-RU" u="sng" dirty="0" smtClean="0">
                <a:hlinkClick r:id="rId2"/>
              </a:rPr>
              <a:t>Search Engine Marketing или</a:t>
            </a:r>
            <a:r>
              <a:rPr lang="ru-RU" dirty="0" smtClean="0"/>
              <a:t> </a:t>
            </a:r>
            <a:r>
              <a:rPr lang="ru-RU" u="sng" dirty="0" smtClean="0">
                <a:solidFill>
                  <a:srgbClr val="FF0000"/>
                </a:solidFill>
                <a:hlinkClick r:id="rId3"/>
              </a:rPr>
              <a:t>контекстная реклама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бесплатный поисковый трафик — </a:t>
            </a:r>
            <a:r>
              <a:rPr lang="ru-RU" u="sng" dirty="0" smtClean="0">
                <a:hlinkClick r:id="rId4"/>
              </a:rPr>
              <a:t> (SEO)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продажи с помощью почтовых рассылок — </a:t>
            </a:r>
            <a:r>
              <a:rPr lang="ru-RU" u="sng" dirty="0" smtClean="0">
                <a:hlinkClick r:id="rId2"/>
              </a:rPr>
              <a:t> (emailing)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освещение информации о магазине в интернет-изданиях, PR и написание гостевых статей (контент-маркетинг);</a:t>
            </a:r>
          </a:p>
          <a:p>
            <a:pPr algn="just"/>
            <a:r>
              <a:rPr lang="ru-RU" dirty="0" smtClean="0"/>
              <a:t>социальные сети — </a:t>
            </a:r>
            <a:r>
              <a:rPr lang="ru-RU" u="sng" dirty="0" smtClean="0">
                <a:hlinkClick r:id="rId2"/>
              </a:rPr>
              <a:t>Social Media Marketing (SMM);</a:t>
            </a:r>
          </a:p>
          <a:p>
            <a:pPr algn="just"/>
            <a:r>
              <a:rPr lang="ru-RU" dirty="0" smtClean="0"/>
              <a:t>разные виды контент-маркетинга (</a:t>
            </a:r>
            <a:r>
              <a:rPr lang="ru-RU" u="sng" dirty="0" smtClean="0">
                <a:hlinkClick r:id="rId2"/>
              </a:rPr>
              <a:t>реклама у блогеров, на Youtube, спецпроекты</a:t>
            </a:r>
            <a:r>
              <a:rPr lang="ru-RU" u="sng" dirty="0" smtClean="0"/>
              <a:t> </a:t>
            </a:r>
            <a:r>
              <a:rPr lang="ru-RU" dirty="0" smtClean="0"/>
              <a:t>).</a:t>
            </a:r>
          </a:p>
          <a:p>
            <a:r>
              <a:rPr lang="ru-RU" dirty="0"/>
              <a:t>л</a:t>
            </a:r>
            <a:r>
              <a:rPr lang="ru-RU" dirty="0" smtClean="0"/>
              <a:t>ичная прямая реклама: </a:t>
            </a:r>
            <a:r>
              <a:rPr lang="ru-RU" sz="3100" u="sng" dirty="0" smtClean="0">
                <a:hlinkClick r:id="rId2"/>
              </a:rPr>
              <a:t>Клаус Кобьёлл,  коммерческий директор на программе «МВА».</a:t>
            </a:r>
            <a:br>
              <a:rPr lang="ru-RU" sz="3100" u="sng" dirty="0" smtClean="0">
                <a:hlinkClick r:id="rId2"/>
              </a:rPr>
            </a:br>
            <a:endParaRPr lang="ru-RU" sz="3100" u="sng" dirty="0" smtClean="0">
              <a:hlinkClick r:id="rId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Технологии телефонных переговоров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и продаж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ЗОЛОТЫЕ ПРАВИЛА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ПРОДАЖ ПО ТЕЛЕФОНУ:</a:t>
            </a:r>
          </a:p>
          <a:p>
            <a:pPr marL="0" indent="0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FF00"/>
              </a:solidFill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Звонок необходимо готовить - </a:t>
            </a:r>
            <a:r>
              <a:rPr lang="ru-RU" dirty="0" smtClean="0">
                <a:solidFill>
                  <a:schemeClr val="bg1"/>
                </a:solidFill>
              </a:rPr>
              <a:t>собрать информацию о компании или ЛПР, с которым придется говорить.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Необходимо составить план и определить цель/и звонка, </a:t>
            </a:r>
            <a:r>
              <a:rPr lang="ru-RU" dirty="0" smtClean="0">
                <a:solidFill>
                  <a:schemeClr val="bg1"/>
                </a:solidFill>
              </a:rPr>
              <a:t>чтобы повысить его результативность.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Итоги звонка обязательно фиксируются, </a:t>
            </a:r>
            <a:r>
              <a:rPr lang="ru-RU" dirty="0" smtClean="0">
                <a:solidFill>
                  <a:schemeClr val="bg1"/>
                </a:solidFill>
              </a:rPr>
              <a:t>что  позволяет учесть индивидуальные особенности клиента.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rgbClr val="FFFF00"/>
                </a:solidFill>
              </a:rPr>
              <a:t>Влиять на потенциального клиента по телефону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можно только безупречной логикой, постановкой открытых вопросов и выверенными интонациями.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29"/>
            <a:ext cx="3275856" cy="12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8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marR="190500" indent="0" algn="ctr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Успешные телефонные звонки - это:</a:t>
            </a:r>
            <a:endParaRPr lang="ru-RU" sz="24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0" marR="190500" indent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- грамотная </a:t>
            </a:r>
            <a:r>
              <a:rPr lang="ru-RU" sz="24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речь без </a:t>
            </a: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ошибок </a:t>
            </a:r>
            <a:r>
              <a:rPr lang="ru-RU" sz="24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заиканий </a:t>
            </a:r>
            <a:r>
              <a:rPr lang="ru-RU" sz="2400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плюс</a:t>
            </a: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отличная дикция;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190500" indent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- соблюдение </a:t>
            </a:r>
            <a:r>
              <a:rPr lang="ru-RU" sz="24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правил делового этикета;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190500" indent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- приятный голос </a:t>
            </a:r>
            <a:r>
              <a:rPr lang="ru-RU" sz="2400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плюс</a:t>
            </a: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  сообразительность;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190500" indent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- мажорный и  уверенный тон </a:t>
            </a:r>
            <a:r>
              <a:rPr lang="ru-RU" sz="24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голоса;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190500" indent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- хороший </a:t>
            </a:r>
            <a:r>
              <a:rPr lang="ru-RU" sz="24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словарный </a:t>
            </a: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запас </a:t>
            </a:r>
            <a:r>
              <a:rPr lang="ru-RU" sz="2400" dirty="0" smtClean="0">
                <a:solidFill>
                  <a:srgbClr val="FFFF00"/>
                </a:solidFill>
                <a:latin typeface="Arial"/>
                <a:ea typeface="Times New Roman"/>
                <a:cs typeface="Times New Roman"/>
              </a:rPr>
              <a:t>минус</a:t>
            </a: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 сложные термины, слова-паразиты и ненормативная лексика;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190500" indent="0" algn="just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хорошее знание своего </a:t>
            </a:r>
            <a:r>
              <a:rPr lang="ru-RU" sz="24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продукта - </a:t>
            </a:r>
            <a:r>
              <a:rPr lang="ru-RU" sz="24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его преимуществ и недостатков.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9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703</Words>
  <Application>Microsoft Office PowerPoint</Application>
  <PresentationFormat>Экран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Глобальные, макро- и микрориски, влияющие на внешнеэкономическую деятельность предприятий </vt:lpstr>
      <vt:lpstr> Факторы, влияющие на принятие  результативных управленческих решений  во внешнеэкономической деятельности </vt:lpstr>
      <vt:lpstr>Презентация PowerPoint</vt:lpstr>
      <vt:lpstr>Интегрированные маркетинговые коммуникации как инструмент активного продвижения товаров и услуг на рынки дальнего зарубежья:  динамический сайт + СRM, реклама в профессиональных и социальных сетях, телефонные продажи</vt:lpstr>
      <vt:lpstr>ДИНАМИЧЕСКИЙ САЙТ + CRM</vt:lpstr>
      <vt:lpstr>Реклама в профессиональных  и социальных сетях</vt:lpstr>
      <vt:lpstr> Технологии телефонных переговоров  и продаж 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Технологии деловых коммуникаций  и правила “электронного этикета”:  составление деловых писем, презентаций и преодоление коммуникативных ошибок общения</vt:lpstr>
      <vt:lpstr>Презентация PowerPoint</vt:lpstr>
      <vt:lpstr>5 ТРЕБОВАНИЙ К ПЕРВОМУ ДЕЛОВОМУ ПИСЬМУ В БЛИЖНЕЕ И ДАЛЬЕЕ ЗАРУБЕЖЬЕ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Экспортный бизнес в эпоху самоизоляции  и социального дистанцирования</dc:title>
  <dc:creator>Admin</dc:creator>
  <cp:lastModifiedBy>SPECIALIST</cp:lastModifiedBy>
  <cp:revision>21</cp:revision>
  <dcterms:created xsi:type="dcterms:W3CDTF">2020-10-13T12:13:24Z</dcterms:created>
  <dcterms:modified xsi:type="dcterms:W3CDTF">2020-12-08T11:46:22Z</dcterms:modified>
</cp:coreProperties>
</file>