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59"/>
  </p:notesMasterIdLst>
  <p:handoutMasterIdLst>
    <p:handoutMasterId r:id="rId60"/>
  </p:handoutMasterIdLst>
  <p:sldIdLst>
    <p:sldId id="256" r:id="rId4"/>
    <p:sldId id="277" r:id="rId5"/>
    <p:sldId id="280" r:id="rId6"/>
    <p:sldId id="284" r:id="rId7"/>
    <p:sldId id="283" r:id="rId8"/>
    <p:sldId id="319" r:id="rId9"/>
    <p:sldId id="303" r:id="rId10"/>
    <p:sldId id="317" r:id="rId11"/>
    <p:sldId id="338" r:id="rId12"/>
    <p:sldId id="286" r:id="rId13"/>
    <p:sldId id="287" r:id="rId14"/>
    <p:sldId id="339" r:id="rId15"/>
    <p:sldId id="340" r:id="rId16"/>
    <p:sldId id="288" r:id="rId17"/>
    <p:sldId id="289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290" r:id="rId32"/>
    <p:sldId id="291" r:id="rId33"/>
    <p:sldId id="292" r:id="rId34"/>
    <p:sldId id="293" r:id="rId35"/>
    <p:sldId id="337" r:id="rId36"/>
    <p:sldId id="294" r:id="rId37"/>
    <p:sldId id="297" r:id="rId38"/>
    <p:sldId id="299" r:id="rId39"/>
    <p:sldId id="298" r:id="rId40"/>
    <p:sldId id="336" r:id="rId41"/>
    <p:sldId id="295" r:id="rId42"/>
    <p:sldId id="335" r:id="rId43"/>
    <p:sldId id="321" r:id="rId44"/>
    <p:sldId id="322" r:id="rId45"/>
    <p:sldId id="323" r:id="rId46"/>
    <p:sldId id="324" r:id="rId47"/>
    <p:sldId id="325" r:id="rId48"/>
    <p:sldId id="326" r:id="rId49"/>
    <p:sldId id="327" r:id="rId50"/>
    <p:sldId id="328" r:id="rId51"/>
    <p:sldId id="329" r:id="rId52"/>
    <p:sldId id="330" r:id="rId53"/>
    <p:sldId id="331" r:id="rId54"/>
    <p:sldId id="332" r:id="rId55"/>
    <p:sldId id="333" r:id="rId56"/>
    <p:sldId id="334" r:id="rId57"/>
    <p:sldId id="302" r:id="rId58"/>
  </p:sldIdLst>
  <p:sldSz cx="12192000" cy="6858000"/>
  <p:notesSz cx="6858000" cy="99790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A4DD"/>
    <a:srgbClr val="018E5A"/>
    <a:srgbClr val="EA217A"/>
    <a:srgbClr val="C00000"/>
    <a:srgbClr val="FFFFFF"/>
    <a:srgbClr val="FFC701"/>
    <a:srgbClr val="B0B0B0"/>
    <a:srgbClr val="FFC723"/>
    <a:srgbClr val="FFC608"/>
    <a:srgbClr val="63A6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4" d="100"/>
          <a:sy n="94" d="100"/>
        </p:scale>
        <p:origin x="-158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3.xml"/><Relationship Id="rId4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&#1042;&#1103;&#1079;&#1100;&#1084;&#1080;&#1085;&#1072;%20&#1048;.&#1057;\&#1055;&#1056;&#1045;&#1047;&#1045;&#1053;&#1058;&#1040;&#1062;&#1048;&#1048;\&#1056;&#1072;&#1073;&#1086;&#1095;&#1080;&#1081;%20&#1084;&#1072;&#1090;&#1077;&#1088;&#1080;&#1072;&#1083;%20&#1082;%20&#1050;&#1086;&#1083;&#1083;&#1077;&#1075;&#1080;&#1080;_2022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&#1042;&#1103;&#1079;&#1100;&#1084;&#1080;&#1085;&#1072;%20&#1048;.&#1057;\&#1055;&#1056;&#1045;&#1047;&#1045;&#1053;&#1058;&#1040;&#1062;&#1048;&#1048;\&#1056;&#1072;&#1073;&#1086;&#1095;&#1080;&#1081;%20&#1084;&#1072;&#1090;&#1077;&#1088;&#1080;&#1072;&#1083;%20&#1082;%20&#1050;&#1086;&#1083;&#1083;&#1077;&#1075;&#1080;&#1080;_202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2;&#1103;&#1079;&#1100;&#1084;&#1080;&#1085;&#1072;%20&#1048;.&#1057;\&#1055;&#1056;&#1045;&#1047;&#1045;&#1053;&#1058;&#1040;&#1062;&#1048;&#1048;\&#1056;&#1072;&#1073;&#1086;&#1095;&#1080;&#1081;%20&#1084;&#1072;&#1090;&#1077;&#1088;&#1080;&#1072;&#1083;%20&#1082;%20&#1050;&#1086;&#1083;&#1083;&#1077;&#1075;&#1080;&#1080;_20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9856031331254"/>
          <c:y val="6.0076826539319896E-3"/>
          <c:w val="0.54670228737776305"/>
          <c:h val="0.949803088499718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Лист1!$B$11</c:f>
              <c:strCache>
                <c:ptCount val="1"/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chemeClr val="bg2"/>
              </a:solidFill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Лист1!$A$12:$A$27</c:f>
              <c:strCache>
                <c:ptCount val="16"/>
                <c:pt idx="0">
                  <c:v>Не устраивают бытовые условия</c:v>
                </c:pt>
                <c:pt idx="1">
                  <c:v>Оплата за проживание в общежитии </c:v>
                </c:pt>
                <c:pt idx="2">
                  <c:v>Отсутствие спецодежды </c:v>
                </c:pt>
                <c:pt idx="3">
                  <c:v>Недостаточно времени на адаптацию к условиям производства</c:v>
                </c:pt>
                <c:pt idx="4">
                  <c:v>Лишены помощи в начале трудовой деятельности</c:v>
                </c:pt>
                <c:pt idx="5">
                  <c:v>Отсутствие постоянного рабочего места</c:v>
                </c:pt>
                <c:pt idx="6">
                  <c:v>Отсутствия жилья</c:v>
                </c:pt>
                <c:pt idx="7">
                  <c:v>Отсутствии какого-либо содействия со стороны непосредственного руководителя</c:v>
                </c:pt>
                <c:pt idx="8">
                  <c:v>Недостаточно современное оборудование и технологии</c:v>
                </c:pt>
                <c:pt idx="9">
                  <c:v>Не удовлетворены взаимоотношениями в коллективе </c:v>
                </c:pt>
                <c:pt idx="10">
                  <c:v>Не удовлетворены графиком рабочего времени </c:v>
                </c:pt>
                <c:pt idx="11">
                  <c:v>Наличие вредных/опасных производственных факторов </c:v>
                </c:pt>
                <c:pt idx="12">
                  <c:v>Ошиблись с выбором профессии</c:v>
                </c:pt>
                <c:pt idx="13">
                  <c:v>Выполнение объема работ, не входящих в круг их непосредственных обязанностей</c:v>
                </c:pt>
                <c:pt idx="14">
                  <c:v>Желание продолжить обучение в университете</c:v>
                </c:pt>
                <c:pt idx="15">
                  <c:v>Не удовлетворены размером оплаты труда</c:v>
                </c:pt>
              </c:strCache>
            </c:strRef>
          </c:cat>
          <c:val>
            <c:numRef>
              <c:f>Лист1!$B$12:$B$27</c:f>
              <c:numCache>
                <c:formatCode>General</c:formatCode>
                <c:ptCount val="16"/>
                <c:pt idx="0">
                  <c:v>2</c:v>
                </c:pt>
                <c:pt idx="1">
                  <c:v>2</c:v>
                </c:pt>
                <c:pt idx="2">
                  <c:v>5</c:v>
                </c:pt>
                <c:pt idx="3">
                  <c:v>7</c:v>
                </c:pt>
                <c:pt idx="4">
                  <c:v>8</c:v>
                </c:pt>
                <c:pt idx="5">
                  <c:v>11</c:v>
                </c:pt>
                <c:pt idx="6">
                  <c:v>12</c:v>
                </c:pt>
                <c:pt idx="7">
                  <c:v>12</c:v>
                </c:pt>
                <c:pt idx="8">
                  <c:v>16</c:v>
                </c:pt>
                <c:pt idx="9">
                  <c:v>21</c:v>
                </c:pt>
                <c:pt idx="10">
                  <c:v>21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23</c:v>
                </c:pt>
                <c:pt idx="15">
                  <c:v>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4A-4377-B806-DBBD35831A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4"/>
        <c:axId val="142258560"/>
        <c:axId val="142261248"/>
      </c:barChart>
      <c:catAx>
        <c:axId val="1422585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2261248"/>
        <c:crosses val="autoZero"/>
        <c:auto val="1"/>
        <c:lblAlgn val="ctr"/>
        <c:lblOffset val="100"/>
        <c:noMultiLvlLbl val="0"/>
      </c:catAx>
      <c:valAx>
        <c:axId val="142261248"/>
        <c:scaling>
          <c:orientation val="minMax"/>
        </c:scaling>
        <c:delete val="0"/>
        <c:axPos val="b"/>
        <c:majorGridlines/>
        <c:title>
          <c:tx>
            <c:rich>
              <a:bodyPr rot="0" spcFirstLastPara="0" vertOverflow="ellipsis" vert="horz" wrap="square" anchor="ctr" anchorCtr="1"/>
              <a:lstStyle/>
              <a:p>
                <a:pPr>
                  <a:defRPr lang="ru-RU"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%</a:t>
                </a:r>
              </a:p>
            </c:rich>
          </c:tx>
          <c:layout>
            <c:manualLayout>
              <c:xMode val="edge"/>
              <c:yMode val="edge"/>
              <c:x val="0.96738356349430199"/>
              <c:y val="0.9555798530365049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258560"/>
        <c:crosses val="autoZero"/>
        <c:crossBetween val="between"/>
      </c:valAx>
      <c:spPr>
        <a:solidFill>
          <a:schemeClr val="bg2"/>
        </a:solidFill>
      </c:spPr>
    </c:plotArea>
    <c:plotVisOnly val="1"/>
    <c:dispBlanksAs val="gap"/>
    <c:showDLblsOverMax val="0"/>
    <c:extLst xmlns:c16r2="http://schemas.microsoft.com/office/drawing/2015/06/chart">
      <c:ext uri="{0b15fc19-7d7d-44ad-8c2d-2c3a37ce22c3}">
        <chartProps xmlns="https://web.wps.cn/et/2018/main" chartId="{6dd9d40b-c1ee-4ba9-8ebd-248edcc3e84a}"/>
      </c:ext>
    </c:extLst>
  </c:chart>
  <c:txPr>
    <a:bodyPr/>
    <a:lstStyle/>
    <a:p>
      <a:pPr>
        <a:defRPr lang="ru-RU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790725807893403"/>
          <c:y val="2.46297325588123E-2"/>
          <c:w val="0.49416563934827401"/>
          <c:h val="0.8411969560077620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chemeClr val="bg2"/>
              </a:solidFill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Лист1!$A$31:$A$40</c:f>
              <c:strCache>
                <c:ptCount val="10"/>
                <c:pt idx="0">
                  <c:v>Возможность работы на современной технике, знакомства с новыми технологиями </c:v>
                </c:pt>
                <c:pt idx="1">
                  <c:v>Наличие закрепленных специалистов/наставников </c:v>
                </c:pt>
                <c:pt idx="2">
                  <c:v>Престиж предприятия/организации </c:v>
                </c:pt>
                <c:pt idx="3">
                  <c:v>Близость к дому и шаговая доступность социальных объектов </c:v>
                </c:pt>
                <c:pt idx="4">
                  <c:v>Возможность получения жилья (в т.ч. арендного) </c:v>
                </c:pt>
                <c:pt idx="5">
                  <c:v>Стабильность организации </c:v>
                </c:pt>
                <c:pt idx="6">
                  <c:v>Возможность постоянного профессиональный развития/обучения в условиях предприятия </c:v>
                </c:pt>
                <c:pt idx="7">
                  <c:v>Возможность карьерного роста </c:v>
                </c:pt>
                <c:pt idx="8">
                  <c:v>Установление хороших взаимоотношений с коллегами </c:v>
                </c:pt>
                <c:pt idx="9">
                  <c:v>Достаточный уровень заработной платы</c:v>
                </c:pt>
              </c:strCache>
            </c:strRef>
          </c:cat>
          <c:val>
            <c:numRef>
              <c:f>Лист1!$B$31:$B$40</c:f>
              <c:numCache>
                <c:formatCode>General</c:formatCode>
                <c:ptCount val="10"/>
                <c:pt idx="0">
                  <c:v>16</c:v>
                </c:pt>
                <c:pt idx="1">
                  <c:v>17</c:v>
                </c:pt>
                <c:pt idx="2">
                  <c:v>19</c:v>
                </c:pt>
                <c:pt idx="3">
                  <c:v>23</c:v>
                </c:pt>
                <c:pt idx="4">
                  <c:v>24</c:v>
                </c:pt>
                <c:pt idx="5">
                  <c:v>32</c:v>
                </c:pt>
                <c:pt idx="6">
                  <c:v>35</c:v>
                </c:pt>
                <c:pt idx="7">
                  <c:v>36</c:v>
                </c:pt>
                <c:pt idx="8">
                  <c:v>40</c:v>
                </c:pt>
                <c:pt idx="9">
                  <c:v>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4D0-4F4E-889F-45971788C5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-31"/>
        <c:axId val="142737408"/>
        <c:axId val="142738944"/>
      </c:barChart>
      <c:catAx>
        <c:axId val="1427374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2738944"/>
        <c:crossesAt val="0"/>
        <c:auto val="1"/>
        <c:lblAlgn val="ctr"/>
        <c:lblOffset val="100"/>
        <c:noMultiLvlLbl val="0"/>
      </c:catAx>
      <c:valAx>
        <c:axId val="142738944"/>
        <c:scaling>
          <c:orientation val="minMax"/>
          <c:max val="7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0" vertOverflow="ellipsis" vert="horz" wrap="square" anchor="ctr" anchorCtr="1"/>
              <a:lstStyle/>
              <a:p>
                <a:pPr>
                  <a:defRPr lang="ru-RU"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%</a:t>
                </a:r>
              </a:p>
            </c:rich>
          </c:tx>
          <c:layout>
            <c:manualLayout>
              <c:xMode val="edge"/>
              <c:yMode val="edge"/>
              <c:x val="0.95535406097526598"/>
              <c:y val="0.9484553609903240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737408"/>
        <c:crosses val="autoZero"/>
        <c:crossBetween val="between"/>
      </c:valAx>
      <c:spPr>
        <a:solidFill>
          <a:schemeClr val="bg2"/>
        </a:solidFill>
        <a:ln>
          <a:solidFill>
            <a:schemeClr val="tx1">
              <a:lumMod val="50000"/>
              <a:lumOff val="50000"/>
            </a:schemeClr>
          </a:solidFill>
        </a:ln>
        <a:effectLst/>
      </c:spPr>
    </c:plotArea>
    <c:plotVisOnly val="1"/>
    <c:dispBlanksAs val="gap"/>
    <c:showDLblsOverMax val="0"/>
    <c:extLst xmlns:c16r2="http://schemas.microsoft.com/office/drawing/2015/06/chart">
      <c:ext uri="{0b15fc19-7d7d-44ad-8c2d-2c3a37ce22c3}">
        <chartProps xmlns="https://web.wps.cn/et/2018/main" chartId="{164c9930-0993-49e4-88f0-79351b23ce4f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ru-RU">
          <a:latin typeface="+mn-lt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7777777777777801E-2"/>
          <c:y val="3.7037037037037E-2"/>
          <c:w val="0.93888888888888899"/>
          <c:h val="0.735771361913094"/>
        </c:manualLayout>
      </c:layout>
      <c:lineChart>
        <c:grouping val="standard"/>
        <c:varyColors val="0"/>
        <c:ser>
          <c:idx val="0"/>
          <c:order val="0"/>
          <c:tx>
            <c:strRef>
              <c:f>иаграммы!$B$10</c:f>
              <c:strCache>
                <c:ptCount val="1"/>
                <c:pt idx="0">
                  <c:v>базовое образование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5">
                    <a:lumMod val="75000"/>
                  </a:schemeClr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2"/>
              <c:layout>
                <c:manualLayout>
                  <c:x val="-4.5729221347331601E-2"/>
                  <c:y val="-7.63542578011082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944-4183-8401-B1167BD870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иаграммы!$C$9:$Q$9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иаграммы!$C$10:$Q$10</c:f>
              <c:numCache>
                <c:formatCode>General</c:formatCode>
                <c:ptCount val="15"/>
                <c:pt idx="0">
                  <c:v>100.4</c:v>
                </c:pt>
                <c:pt idx="1">
                  <c:v>95.1</c:v>
                </c:pt>
                <c:pt idx="2">
                  <c:v>89.2</c:v>
                </c:pt>
                <c:pt idx="3">
                  <c:v>87.3</c:v>
                </c:pt>
                <c:pt idx="4">
                  <c:v>89.7</c:v>
                </c:pt>
                <c:pt idx="5">
                  <c:v>89.7</c:v>
                </c:pt>
                <c:pt idx="6">
                  <c:v>90.6</c:v>
                </c:pt>
                <c:pt idx="7">
                  <c:v>87.1</c:v>
                </c:pt>
                <c:pt idx="8">
                  <c:v>84.9</c:v>
                </c:pt>
                <c:pt idx="9">
                  <c:v>85.5</c:v>
                </c:pt>
                <c:pt idx="10">
                  <c:v>86.6</c:v>
                </c:pt>
                <c:pt idx="11">
                  <c:v>90.3</c:v>
                </c:pt>
                <c:pt idx="12">
                  <c:v>96.6</c:v>
                </c:pt>
                <c:pt idx="13">
                  <c:v>100.4</c:v>
                </c:pt>
                <c:pt idx="14" formatCode="0.0">
                  <c:v>101.9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944-4183-8401-B1167BD870EA}"/>
            </c:ext>
          </c:extLst>
        </c:ser>
        <c:ser>
          <c:idx val="1"/>
          <c:order val="1"/>
          <c:tx>
            <c:strRef>
              <c:f>иаграммы!$B$11</c:f>
              <c:strCache>
                <c:ptCount val="1"/>
                <c:pt idx="0">
                  <c:v>общее среднее образование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6">
                    <a:lumMod val="75000"/>
                  </a:schemeClr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spPr>
              <a:noFill/>
              <a:ln>
                <a:solidFill>
                  <a:srgbClr val="4472C4">
                    <a:lumMod val="60000"/>
                    <a:lumOff val="40000"/>
                  </a:srgb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иаграммы!$C$9:$Q$9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иаграммы!$C$11:$Q$11</c:f>
              <c:numCache>
                <c:formatCode>General</c:formatCode>
                <c:ptCount val="15"/>
                <c:pt idx="0">
                  <c:v>92.6</c:v>
                </c:pt>
                <c:pt idx="1">
                  <c:v>79.900000000000006</c:v>
                </c:pt>
                <c:pt idx="2">
                  <c:v>68.900000000000006</c:v>
                </c:pt>
                <c:pt idx="3">
                  <c:v>62.7</c:v>
                </c:pt>
                <c:pt idx="4">
                  <c:v>57.8</c:v>
                </c:pt>
                <c:pt idx="5">
                  <c:v>56.6</c:v>
                </c:pt>
                <c:pt idx="6">
                  <c:v>58.3</c:v>
                </c:pt>
                <c:pt idx="7">
                  <c:v>58.8</c:v>
                </c:pt>
                <c:pt idx="8">
                  <c:v>59.5</c:v>
                </c:pt>
                <c:pt idx="9">
                  <c:v>56.3</c:v>
                </c:pt>
                <c:pt idx="10">
                  <c:v>53.4</c:v>
                </c:pt>
                <c:pt idx="11">
                  <c:v>53.1</c:v>
                </c:pt>
                <c:pt idx="12">
                  <c:v>53.6</c:v>
                </c:pt>
                <c:pt idx="13">
                  <c:v>53.8</c:v>
                </c:pt>
                <c:pt idx="14" formatCode="0.0">
                  <c:v>58.7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944-4183-8401-B1167BD870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292288"/>
        <c:axId val="143293824"/>
      </c:lineChart>
      <c:catAx>
        <c:axId val="14329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293824"/>
        <c:crosses val="autoZero"/>
        <c:auto val="1"/>
        <c:lblAlgn val="ctr"/>
        <c:lblOffset val="100"/>
        <c:noMultiLvlLbl val="0"/>
      </c:catAx>
      <c:valAx>
        <c:axId val="1432938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3292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661980314088999"/>
          <c:y val="0.88676372092456002"/>
          <c:w val="0.59990147624123802"/>
          <c:h val="0.1089535296819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uri="{0b15fc19-7d7d-44ad-8c2d-2c3a37ce22c3}">
        <chartProps xmlns="https://web.wps.cn/et/2018/main" chartId="{3e8e2dbf-d01d-41d5-8d56-b2946a597c5d}"/>
      </c:ext>
    </c:extLst>
  </c:chart>
  <c:spPr>
    <a:noFill/>
    <a:ln>
      <a:solidFill>
        <a:srgbClr val="4472C4">
          <a:lumMod val="60000"/>
          <a:lumOff val="40000"/>
        </a:srgbClr>
      </a:solidFill>
    </a:ln>
    <a:effectLst/>
  </c:spPr>
  <c:txPr>
    <a:bodyPr/>
    <a:lstStyle/>
    <a:p>
      <a:pPr>
        <a:defRPr lang="ru-RU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иаграммы!$A$50</c:f>
              <c:strCache>
                <c:ptCount val="1"/>
                <c:pt idx="0">
                  <c:v>УПТО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иаграммы!$B$49:$P$49</c:f>
              <c:strCache>
                <c:ptCount val="15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  <c:pt idx="3">
                  <c:v>2013/2014</c:v>
                </c:pt>
                <c:pt idx="4">
                  <c:v>2014/2015</c:v>
                </c:pt>
                <c:pt idx="5">
                  <c:v>2015/2016</c:v>
                </c:pt>
                <c:pt idx="6">
                  <c:v>2016/2017</c:v>
                </c:pt>
                <c:pt idx="7">
                  <c:v>2017/2018</c:v>
                </c:pt>
                <c:pt idx="8">
                  <c:v>2018/2019</c:v>
                </c:pt>
                <c:pt idx="9">
                  <c:v>2019/2020</c:v>
                </c:pt>
                <c:pt idx="10">
                  <c:v>2020/2021</c:v>
                </c:pt>
                <c:pt idx="11">
                  <c:v>2021/2022</c:v>
                </c:pt>
                <c:pt idx="12">
                  <c:v>2022/2023</c:v>
                </c:pt>
                <c:pt idx="13">
                  <c:v>2023/2024</c:v>
                </c:pt>
                <c:pt idx="14">
                  <c:v>2024/2025</c:v>
                </c:pt>
              </c:strCache>
            </c:strRef>
          </c:cat>
          <c:val>
            <c:numRef>
              <c:f>иаграммы!$B$50:$P$50</c:f>
              <c:numCache>
                <c:formatCode>General</c:formatCode>
                <c:ptCount val="15"/>
                <c:pt idx="0">
                  <c:v>106</c:v>
                </c:pt>
                <c:pt idx="1">
                  <c:v>98.6</c:v>
                </c:pt>
                <c:pt idx="2">
                  <c:v>79.900000000000006</c:v>
                </c:pt>
                <c:pt idx="3">
                  <c:v>74.599999999999994</c:v>
                </c:pt>
                <c:pt idx="4">
                  <c:v>72.8</c:v>
                </c:pt>
                <c:pt idx="5">
                  <c:v>72.2</c:v>
                </c:pt>
                <c:pt idx="6">
                  <c:v>70.3</c:v>
                </c:pt>
                <c:pt idx="7">
                  <c:v>66.900000000000006</c:v>
                </c:pt>
                <c:pt idx="8">
                  <c:v>65.7</c:v>
                </c:pt>
                <c:pt idx="9">
                  <c:v>63.4</c:v>
                </c:pt>
                <c:pt idx="10">
                  <c:v>60.8</c:v>
                </c:pt>
                <c:pt idx="11">
                  <c:v>59.9</c:v>
                </c:pt>
                <c:pt idx="12">
                  <c:v>60.5</c:v>
                </c:pt>
                <c:pt idx="13">
                  <c:v>63.1</c:v>
                </c:pt>
                <c:pt idx="14">
                  <c:v>61.5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F9E-48DB-8E14-7C559EB6B4F5}"/>
            </c:ext>
          </c:extLst>
        </c:ser>
        <c:ser>
          <c:idx val="1"/>
          <c:order val="1"/>
          <c:tx>
            <c:strRef>
              <c:f>иаграммы!$A$51</c:f>
              <c:strCache>
                <c:ptCount val="1"/>
                <c:pt idx="0">
                  <c:v>УССО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иаграммы!$B$49:$P$49</c:f>
              <c:strCache>
                <c:ptCount val="15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  <c:pt idx="3">
                  <c:v>2013/2014</c:v>
                </c:pt>
                <c:pt idx="4">
                  <c:v>2014/2015</c:v>
                </c:pt>
                <c:pt idx="5">
                  <c:v>2015/2016</c:v>
                </c:pt>
                <c:pt idx="6">
                  <c:v>2016/2017</c:v>
                </c:pt>
                <c:pt idx="7">
                  <c:v>2017/2018</c:v>
                </c:pt>
                <c:pt idx="8">
                  <c:v>2018/2019</c:v>
                </c:pt>
                <c:pt idx="9">
                  <c:v>2019/2020</c:v>
                </c:pt>
                <c:pt idx="10">
                  <c:v>2020/2021</c:v>
                </c:pt>
                <c:pt idx="11">
                  <c:v>2021/2022</c:v>
                </c:pt>
                <c:pt idx="12">
                  <c:v>2022/2023</c:v>
                </c:pt>
                <c:pt idx="13">
                  <c:v>2023/2024</c:v>
                </c:pt>
                <c:pt idx="14">
                  <c:v>2024/2025</c:v>
                </c:pt>
              </c:strCache>
            </c:strRef>
          </c:cat>
          <c:val>
            <c:numRef>
              <c:f>иаграммы!$B$51:$P$51</c:f>
              <c:numCache>
                <c:formatCode>General</c:formatCode>
                <c:ptCount val="15"/>
                <c:pt idx="0">
                  <c:v>167.6</c:v>
                </c:pt>
                <c:pt idx="1">
                  <c:v>162.9</c:v>
                </c:pt>
                <c:pt idx="2">
                  <c:v>152.19999999999999</c:v>
                </c:pt>
                <c:pt idx="3">
                  <c:v>138.4</c:v>
                </c:pt>
                <c:pt idx="4">
                  <c:v>129</c:v>
                </c:pt>
                <c:pt idx="5">
                  <c:v>121.3</c:v>
                </c:pt>
                <c:pt idx="6">
                  <c:v>117.8</c:v>
                </c:pt>
                <c:pt idx="7">
                  <c:v>114.1</c:v>
                </c:pt>
                <c:pt idx="8">
                  <c:v>113.3</c:v>
                </c:pt>
                <c:pt idx="9">
                  <c:v>112.5</c:v>
                </c:pt>
                <c:pt idx="10">
                  <c:v>110.4</c:v>
                </c:pt>
                <c:pt idx="11">
                  <c:v>107.5</c:v>
                </c:pt>
                <c:pt idx="12">
                  <c:v>108.9</c:v>
                </c:pt>
                <c:pt idx="13">
                  <c:v>112.6</c:v>
                </c:pt>
                <c:pt idx="14">
                  <c:v>106.3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F9E-48DB-8E14-7C559EB6B4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022720"/>
        <c:axId val="143028608"/>
      </c:lineChart>
      <c:catAx>
        <c:axId val="14302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028608"/>
        <c:crosses val="autoZero"/>
        <c:auto val="1"/>
        <c:lblAlgn val="ctr"/>
        <c:lblOffset val="100"/>
        <c:noMultiLvlLbl val="0"/>
      </c:catAx>
      <c:valAx>
        <c:axId val="1430286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3022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607540738738002"/>
          <c:y val="0.90534391510955903"/>
          <c:w val="0.259971655190602"/>
          <c:h val="6.86934132156813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uri="{0b15fc19-7d7d-44ad-8c2d-2c3a37ce22c3}">
        <chartProps xmlns="https://web.wps.cn/et/2018/main" chartId="{96b47364-5d45-4766-b936-bad7addd07b3}"/>
      </c:ext>
    </c:extLst>
  </c:chart>
  <c:spPr>
    <a:noFill/>
    <a:ln>
      <a:solidFill>
        <a:srgbClr val="4472C4">
          <a:lumMod val="60000"/>
          <a:lumOff val="40000"/>
        </a:srgbClr>
      </a:solidFill>
    </a:ln>
    <a:effectLst/>
  </c:spPr>
  <c:txPr>
    <a:bodyPr/>
    <a:lstStyle/>
    <a:p>
      <a:pPr>
        <a:defRPr lang="ru-RU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20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000" b="1" baseline="0" dirty="0" smtClean="0">
                <a:solidFill>
                  <a:schemeClr val="accent1">
                    <a:lumMod val="75000"/>
                  </a:schemeClr>
                </a:solidFill>
              </a:rPr>
              <a:t>Численность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учащихся 9-х классов учреждений общего среднего образования </a:t>
            </a:r>
          </a:p>
          <a:p>
            <a:pPr>
              <a:defRPr lang="ru-RU" sz="20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в 2022-2034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годах,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тыс.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человек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130769230769231"/>
          <c:y val="3.126230136265650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0487078244521596E-2"/>
          <c:y val="0.16583353725691599"/>
          <c:w val="0.85335535185761402"/>
          <c:h val="0.6355347512758430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Лист1!$C$1:$C$2</c:f>
              <c:strCache>
                <c:ptCount val="1"/>
                <c:pt idx="0">
                  <c:v>Количество учащихся 9-х классов учреждений общего среднего образования в 2022-2034 годах тыс. чел.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31750">
                <a:solidFill>
                  <a:schemeClr val="accen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2.6478597089503099E-2"/>
                  <c:y val="-4.700389712623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1BA-4B13-84F6-343E46482CD1}"/>
                </c:ext>
              </c:extLst>
            </c:dLbl>
            <c:dLbl>
              <c:idx val="2"/>
              <c:layout>
                <c:manualLayout>
                  <c:x val="-1.7394114034759298E-2"/>
                  <c:y val="-4.504437922318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BA-4B13-84F6-343E46482CD1}"/>
                </c:ext>
              </c:extLst>
            </c:dLbl>
            <c:dLbl>
              <c:idx val="3"/>
              <c:layout>
                <c:manualLayout>
                  <c:x val="-3.1654560439901898E-2"/>
                  <c:y val="-4.12904366577351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1BA-4B13-84F6-343E46482CD1}"/>
                </c:ext>
              </c:extLst>
            </c:dLbl>
            <c:dLbl>
              <c:idx val="4"/>
              <c:layout>
                <c:manualLayout>
                  <c:x val="-4.7003877519557799E-2"/>
                  <c:y val="-3.62496925716990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BA-4B13-84F6-343E46482CD1}"/>
                </c:ext>
              </c:extLst>
            </c:dLbl>
            <c:dLbl>
              <c:idx val="5"/>
              <c:layout>
                <c:manualLayout>
                  <c:x val="-3.6771024731447E-2"/>
                  <c:y val="-4.67949847450759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1BA-4B13-84F6-343E46482CD1}"/>
                </c:ext>
              </c:extLst>
            </c:dLbl>
            <c:dLbl>
              <c:idx val="9"/>
              <c:layout>
                <c:manualLayout>
                  <c:x val="-2.0719750456724799E-3"/>
                  <c:y val="-1.78662331639431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1BA-4B13-84F6-343E46482CD1}"/>
                </c:ext>
              </c:extLst>
            </c:dLbl>
            <c:dLbl>
              <c:idx val="10"/>
              <c:layout>
                <c:manualLayout>
                  <c:x val="-1.6525182872850999E-2"/>
                  <c:y val="-5.471691855511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1BA-4B13-84F6-343E46482C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ru-RU"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Лист1!$B$3:$B$13</c:f>
              <c:strCache>
                <c:ptCount val="11"/>
                <c:pt idx="0">
                  <c:v>2022/2023</c:v>
                </c:pt>
                <c:pt idx="1">
                  <c:v>2023/2024</c:v>
                </c:pt>
                <c:pt idx="2">
                  <c:v>2025/2026</c:v>
                </c:pt>
                <c:pt idx="3">
                  <c:v>2026/2027</c:v>
                </c:pt>
                <c:pt idx="4">
                  <c:v>2027/2028</c:v>
                </c:pt>
                <c:pt idx="5">
                  <c:v>2028/2029</c:v>
                </c:pt>
                <c:pt idx="6">
                  <c:v>2029/2030</c:v>
                </c:pt>
                <c:pt idx="7">
                  <c:v>2030/2031</c:v>
                </c:pt>
                <c:pt idx="8">
                  <c:v>2031/2032</c:v>
                </c:pt>
                <c:pt idx="9">
                  <c:v>2032/2033</c:v>
                </c:pt>
                <c:pt idx="10">
                  <c:v>2033/2034</c:v>
                </c:pt>
              </c:strCache>
            </c:strRef>
          </c:cat>
          <c:val>
            <c:numRef>
              <c:f>Лист1!$C$3:$C$13</c:f>
              <c:numCache>
                <c:formatCode>General</c:formatCode>
                <c:ptCount val="11"/>
                <c:pt idx="0">
                  <c:v>99.7</c:v>
                </c:pt>
                <c:pt idx="1">
                  <c:v>106.8</c:v>
                </c:pt>
                <c:pt idx="2" formatCode="0.0">
                  <c:v>101.1</c:v>
                </c:pt>
                <c:pt idx="3" formatCode="0.0">
                  <c:v>100.4</c:v>
                </c:pt>
                <c:pt idx="4" formatCode="0.0">
                  <c:v>105.6</c:v>
                </c:pt>
                <c:pt idx="5" formatCode="0.0">
                  <c:v>109.7</c:v>
                </c:pt>
                <c:pt idx="6" formatCode="0.0">
                  <c:v>111</c:v>
                </c:pt>
                <c:pt idx="7" formatCode="0.0">
                  <c:v>111.5</c:v>
                </c:pt>
                <c:pt idx="8" formatCode="0.0">
                  <c:v>112.1</c:v>
                </c:pt>
                <c:pt idx="9" formatCode="0.0">
                  <c:v>103</c:v>
                </c:pt>
                <c:pt idx="10" formatCode="0.0">
                  <c:v>94.7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81BA-4B13-84F6-343E46482C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221888"/>
        <c:axId val="143223808"/>
      </c:lineChart>
      <c:catAx>
        <c:axId val="1432218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ru-RU"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уч. г.</a:t>
                </a:r>
              </a:p>
            </c:rich>
          </c:tx>
          <c:layout>
            <c:manualLayout>
              <c:xMode val="edge"/>
              <c:yMode val="edge"/>
              <c:x val="0.93115493542030603"/>
              <c:y val="0.8211643722990179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223808"/>
        <c:crosses val="autoZero"/>
        <c:auto val="1"/>
        <c:lblAlgn val="ctr"/>
        <c:lblOffset val="100"/>
        <c:noMultiLvlLbl val="0"/>
      </c:catAx>
      <c:valAx>
        <c:axId val="143223808"/>
        <c:scaling>
          <c:orientation val="minMax"/>
          <c:min val="9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221888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uri="{0b15fc19-7d7d-44ad-8c2d-2c3a37ce22c3}">
        <chartProps xmlns="https://web.wps.cn/et/2018/main" chartId="{f06c5d62-c93a-4588-b13d-3e1fb42ef24a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ru-RU" sz="1100">
          <a:solidFill>
            <a:sysClr val="windowText" lastClr="000000"/>
          </a:solidFill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3.8267151721174703E-2"/>
          <c:y val="3.7608667351337298E-4"/>
          <c:w val="0.96173284827882499"/>
          <c:h val="0.9668196499087680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990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79-4D83-8C79-53F0818C558B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79-4D83-8C79-53F0818C558B}"/>
              </c:ext>
            </c:extLst>
          </c:dPt>
          <c:cat>
            <c:strRef>
              <c:f>ПТО_2021!$A$16:$A$17</c:f>
              <c:strCache>
                <c:ptCount val="2"/>
                <c:pt idx="0">
                  <c:v>ССО</c:v>
                </c:pt>
                <c:pt idx="1">
                  <c:v>ПТО</c:v>
                </c:pt>
              </c:strCache>
            </c:strRef>
          </c:cat>
          <c:val>
            <c:numRef>
              <c:f>ПТО_2021!$B$16:$B$17</c:f>
              <c:numCache>
                <c:formatCode>General</c:formatCode>
                <c:ptCount val="2"/>
                <c:pt idx="0" formatCode="0.0">
                  <c:v>37</c:v>
                </c:pt>
                <c:pt idx="1">
                  <c:v>25.4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D79-4D83-8C79-53F0818C55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solidFill>
            <a:schemeClr val="bg1"/>
          </a:solidFill>
        </a:ln>
        <a:effectLst/>
      </c:spPr>
    </c:plotArea>
    <c:plotVisOnly val="1"/>
    <c:dispBlanksAs val="gap"/>
    <c:showDLblsOverMax val="0"/>
    <c:extLst xmlns:c16r2="http://schemas.microsoft.com/office/drawing/2015/06/chart">
      <c:ext uri="{0b15fc19-7d7d-44ad-8c2d-2c3a37ce22c3}">
        <chartProps xmlns="https://web.wps.cn/et/2018/main" chartId="{8a2369c3-bff1-42c2-8515-2cca85c876f5}"/>
      </c:ext>
    </c:extLst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lang="ru-RU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"/>
          <c:y val="0"/>
          <c:w val="0.98471629471637101"/>
          <c:h val="0.9385317632562759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990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CE9-401E-9191-A8C057912511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CE9-401E-9191-A8C057912511}"/>
              </c:ext>
            </c:extLst>
          </c:dPt>
          <c:cat>
            <c:strRef>
              <c:f>ПТО_2021!$A$25:$A$26</c:f>
              <c:strCache>
                <c:ptCount val="2"/>
                <c:pt idx="0">
                  <c:v>ССО</c:v>
                </c:pt>
                <c:pt idx="1">
                  <c:v>ПТО</c:v>
                </c:pt>
              </c:strCache>
            </c:strRef>
          </c:cat>
          <c:val>
            <c:numRef>
              <c:f>ПТО_2021!$B$25:$B$26</c:f>
              <c:numCache>
                <c:formatCode>General</c:formatCode>
                <c:ptCount val="2"/>
                <c:pt idx="0">
                  <c:v>33.299999999999997</c:v>
                </c:pt>
                <c:pt idx="1">
                  <c:v>23.9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CE9-401E-9191-A8C0579125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solidFill>
            <a:schemeClr val="bg1"/>
          </a:solidFill>
        </a:ln>
        <a:effectLst/>
      </c:spPr>
    </c:plotArea>
    <c:plotVisOnly val="1"/>
    <c:dispBlanksAs val="gap"/>
    <c:showDLblsOverMax val="0"/>
    <c:extLst xmlns:c16r2="http://schemas.microsoft.com/office/drawing/2015/06/chart">
      <c:ext uri="{0b15fc19-7d7d-44ad-8c2d-2c3a37ce22c3}">
        <chartProps xmlns="https://web.wps.cn/et/2018/main" chartId="{cc85850e-707b-43ad-a8c8-f52c87606266}"/>
      </c:ext>
    </c:extLst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lang="ru-RU"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2.7809465273907999E-2"/>
          <c:y val="4.9523157382873398E-2"/>
          <c:w val="0.95159836268843501"/>
          <c:h val="0.9062783450931359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uri="{0b15fc19-7d7d-44ad-8c2d-2c3a37ce22c3}">
        <chartProps xmlns="https://web.wps.cn/et/2018/main" chartId="{b31e43e4-af88-4341-a661-6c7c81bf77b0}"/>
      </c:ext>
    </c:extLst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lang="ru-RU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AB0A02-EC31-4B2A-AFF3-3AE235020585}" type="doc">
      <dgm:prSet loTypeId="urn:microsoft.com/office/officeart/2005/8/layout/radial4#1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045CD740-0415-43B3-9F95-90B772FBB414}">
      <dgm:prSet phldrT="[Текст]" custT="1"/>
      <dgm:spPr>
        <a:solidFill>
          <a:srgbClr val="A5DDF9"/>
        </a:solidFill>
      </dgm:spPr>
      <dgm:t>
        <a:bodyPr/>
        <a:lstStyle/>
        <a:p>
          <a:r>
            <a:rPr lang="ru-RU" sz="2000" b="1" dirty="0">
              <a:solidFill>
                <a:srgbClr val="3532B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Прогнозирование дополнительной потребности </a:t>
          </a:r>
          <a:endParaRPr lang="ru-RU" sz="2000" b="1" dirty="0">
            <a:solidFill>
              <a:srgbClr val="3532B2"/>
            </a:solidFill>
          </a:endParaRPr>
        </a:p>
      </dgm:t>
    </dgm:pt>
    <dgm:pt modelId="{44B8E198-C400-46C1-BF07-BD320989D14C}" type="parTrans" cxnId="{00DB88DD-00D3-4481-A80B-6302797C1E23}">
      <dgm:prSet/>
      <dgm:spPr/>
      <dgm:t>
        <a:bodyPr/>
        <a:lstStyle/>
        <a:p>
          <a:endParaRPr lang="ru-RU"/>
        </a:p>
      </dgm:t>
    </dgm:pt>
    <dgm:pt modelId="{2D56C332-19D7-4D4A-8553-AB52FC9DD81B}" type="sibTrans" cxnId="{00DB88DD-00D3-4481-A80B-6302797C1E23}">
      <dgm:prSet/>
      <dgm:spPr/>
      <dgm:t>
        <a:bodyPr/>
        <a:lstStyle/>
        <a:p>
          <a:endParaRPr lang="ru-RU"/>
        </a:p>
      </dgm:t>
    </dgm:pt>
    <dgm:pt modelId="{B9EF27D7-5974-477B-B5CD-6D27795BA464}">
      <dgm:prSet phldrT="[Текст]"/>
      <dgm:spPr/>
      <dgm:t>
        <a:bodyPr/>
        <a:lstStyle/>
        <a:p>
          <a:r>
            <a:rPr lang="ru-RU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среднегодовые показатели изменения количественного и качественного состава работников</a:t>
          </a:r>
          <a:endParaRPr lang="ru-RU" dirty="0"/>
        </a:p>
      </dgm:t>
    </dgm:pt>
    <dgm:pt modelId="{22BFDEE3-E6B7-4DD0-8624-CD87140C0A8F}" type="parTrans" cxnId="{F25450AA-4EF1-4E07-9ACC-A2D33859EA1F}">
      <dgm:prSet/>
      <dgm:spPr/>
      <dgm:t>
        <a:bodyPr/>
        <a:lstStyle/>
        <a:p>
          <a:endParaRPr lang="ru-RU"/>
        </a:p>
      </dgm:t>
    </dgm:pt>
    <dgm:pt modelId="{B96CB57E-3C9D-429C-8478-4A11EB88DCB0}" type="sibTrans" cxnId="{F25450AA-4EF1-4E07-9ACC-A2D33859EA1F}">
      <dgm:prSet/>
      <dgm:spPr/>
      <dgm:t>
        <a:bodyPr/>
        <a:lstStyle/>
        <a:p>
          <a:endParaRPr lang="ru-RU"/>
        </a:p>
      </dgm:t>
    </dgm:pt>
    <dgm:pt modelId="{30C79534-951E-4A61-89C8-8E03FD68068B}">
      <dgm:prSet phldrT="[Текст]"/>
      <dgm:spPr/>
      <dgm:t>
        <a:bodyPr/>
        <a:lstStyle/>
        <a:p>
          <a:r>
            <a:rPr lang="ru-RU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прогнозы и бизнес-планы развития организаций</a:t>
          </a:r>
          <a:endParaRPr lang="ru-RU" dirty="0"/>
        </a:p>
      </dgm:t>
    </dgm:pt>
    <dgm:pt modelId="{51E37923-A8C4-4597-9F43-3919874DE1CD}" type="parTrans" cxnId="{CB153E48-39D0-4042-AEBF-7D8E80070CD8}">
      <dgm:prSet/>
      <dgm:spPr/>
      <dgm:t>
        <a:bodyPr/>
        <a:lstStyle/>
        <a:p>
          <a:endParaRPr lang="ru-RU"/>
        </a:p>
      </dgm:t>
    </dgm:pt>
    <dgm:pt modelId="{3896D6C6-62F9-494A-BD04-5BC4DDE9144B}" type="sibTrans" cxnId="{CB153E48-39D0-4042-AEBF-7D8E80070CD8}">
      <dgm:prSet/>
      <dgm:spPr/>
      <dgm:t>
        <a:bodyPr/>
        <a:lstStyle/>
        <a:p>
          <a:endParaRPr lang="ru-RU"/>
        </a:p>
      </dgm:t>
    </dgm:pt>
    <dgm:pt modelId="{4D9DFF2B-3B59-44C7-89FC-D1F1070417A9}">
      <dgm:prSet phldrT="[Текст]"/>
      <dgm:spPr/>
      <dgm:t>
        <a:bodyPr/>
        <a:lstStyle/>
        <a:p>
          <a:r>
            <a:rPr lang="ru-RU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прогноз потребностей отрасли в регионе</a:t>
          </a:r>
          <a:endParaRPr lang="ru-RU" dirty="0"/>
        </a:p>
      </dgm:t>
    </dgm:pt>
    <dgm:pt modelId="{2709EF68-9DC2-409F-BCD7-C39FBEB46267}" type="parTrans" cxnId="{AD693B7F-EB7A-4DD2-8D7B-97A0BF47073D}">
      <dgm:prSet/>
      <dgm:spPr/>
      <dgm:t>
        <a:bodyPr/>
        <a:lstStyle/>
        <a:p>
          <a:endParaRPr lang="ru-RU"/>
        </a:p>
      </dgm:t>
    </dgm:pt>
    <dgm:pt modelId="{E8FA8DA2-4FAD-448B-BB77-DA28B34B46CC}" type="sibTrans" cxnId="{AD693B7F-EB7A-4DD2-8D7B-97A0BF47073D}">
      <dgm:prSet/>
      <dgm:spPr/>
      <dgm:t>
        <a:bodyPr/>
        <a:lstStyle/>
        <a:p>
          <a:endParaRPr lang="ru-RU"/>
        </a:p>
      </dgm:t>
    </dgm:pt>
    <dgm:pt modelId="{62AE78BA-7F62-4B24-9C93-440095ED9D6F}">
      <dgm:prSet phldrT="[Текст]"/>
      <dgm:spPr/>
      <dgm:t>
        <a:bodyPr/>
        <a:lstStyle/>
        <a:p>
          <a:r>
            <a:rPr lang="ru-RU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программы кадрового обеспечения</a:t>
          </a:r>
          <a:endParaRPr lang="ru-RU" dirty="0"/>
        </a:p>
      </dgm:t>
    </dgm:pt>
    <dgm:pt modelId="{E58B19A7-8AE5-447B-885F-051B4F293C52}" type="parTrans" cxnId="{C06D8FA1-BDA6-4E15-8B0B-F426053F4516}">
      <dgm:prSet/>
      <dgm:spPr/>
      <dgm:t>
        <a:bodyPr/>
        <a:lstStyle/>
        <a:p>
          <a:endParaRPr lang="ru-RU"/>
        </a:p>
      </dgm:t>
    </dgm:pt>
    <dgm:pt modelId="{D3F0A30E-012D-426F-A322-3D2D8C7F3D06}" type="sibTrans" cxnId="{C06D8FA1-BDA6-4E15-8B0B-F426053F4516}">
      <dgm:prSet/>
      <dgm:spPr/>
      <dgm:t>
        <a:bodyPr/>
        <a:lstStyle/>
        <a:p>
          <a:endParaRPr lang="ru-RU"/>
        </a:p>
      </dgm:t>
    </dgm:pt>
    <dgm:pt modelId="{4AB41A91-43C0-459F-BBAF-26FD23061B67}" type="pres">
      <dgm:prSet presAssocID="{8AAB0A02-EC31-4B2A-AFF3-3AE23502058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391560-ED93-4B2A-8488-77C77A802E5D}" type="pres">
      <dgm:prSet presAssocID="{045CD740-0415-43B3-9F95-90B772FBB414}" presName="centerShape" presStyleLbl="node0" presStyleIdx="0" presStyleCnt="1" custScaleX="131940" custScaleY="80468"/>
      <dgm:spPr/>
      <dgm:t>
        <a:bodyPr/>
        <a:lstStyle/>
        <a:p>
          <a:endParaRPr lang="ru-RU"/>
        </a:p>
      </dgm:t>
    </dgm:pt>
    <dgm:pt modelId="{3AE81C19-8879-42D3-AA4E-16D552484600}" type="pres">
      <dgm:prSet presAssocID="{22BFDEE3-E6B7-4DD0-8624-CD87140C0A8F}" presName="parTrans" presStyleLbl="bgSibTrans2D1" presStyleIdx="0" presStyleCnt="4" custLinFactNeighborX="6383" custLinFactNeighborY="-2742"/>
      <dgm:spPr/>
      <dgm:t>
        <a:bodyPr/>
        <a:lstStyle/>
        <a:p>
          <a:endParaRPr lang="ru-RU"/>
        </a:p>
      </dgm:t>
    </dgm:pt>
    <dgm:pt modelId="{81864D66-C31E-4013-B210-6C25D92C0642}" type="pres">
      <dgm:prSet presAssocID="{B9EF27D7-5974-477B-B5CD-6D27795BA464}" presName="node" presStyleLbl="node1" presStyleIdx="0" presStyleCnt="4" custScaleX="94202" custScaleY="93358" custRadScaleRad="114207" custRadScaleInc="-1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9D2CCB-8238-4BDF-99AA-078611D55C91}" type="pres">
      <dgm:prSet presAssocID="{51E37923-A8C4-4597-9F43-3919874DE1CD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D999C1E8-2916-4B4F-B530-1CE5CA968530}" type="pres">
      <dgm:prSet presAssocID="{30C79534-951E-4A61-89C8-8E03FD68068B}" presName="node" presStyleLbl="node1" presStyleIdx="1" presStyleCnt="4" custScaleX="88877" custScaleY="77851" custRadScaleRad="102972" custRadScaleInc="-105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47DB98-FF7B-4C30-807A-668CD74160AC}" type="pres">
      <dgm:prSet presAssocID="{2709EF68-9DC2-409F-BCD7-C39FBEB46267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1BE41A17-47C1-4076-8080-B0DD987DB897}" type="pres">
      <dgm:prSet presAssocID="{4D9DFF2B-3B59-44C7-89FC-D1F1070417A9}" presName="node" presStyleLbl="node1" presStyleIdx="2" presStyleCnt="4" custScaleX="90216" custScaleY="78881" custRadScaleRad="110459" custRadScaleInc="23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1D3FD3-59A4-4AF0-AC1B-C49DADF74E2F}" type="pres">
      <dgm:prSet presAssocID="{E58B19A7-8AE5-447B-885F-051B4F293C52}" presName="parTrans" presStyleLbl="bgSibTrans2D1" presStyleIdx="3" presStyleCnt="4" custLinFactNeighborX="-6880" custLinFactNeighborY="-6855"/>
      <dgm:spPr/>
      <dgm:t>
        <a:bodyPr/>
        <a:lstStyle/>
        <a:p>
          <a:endParaRPr lang="ru-RU"/>
        </a:p>
      </dgm:t>
    </dgm:pt>
    <dgm:pt modelId="{6DE9C93D-7B93-4AF7-A909-CD966149B82F}" type="pres">
      <dgm:prSet presAssocID="{62AE78BA-7F62-4B24-9C93-440095ED9D6F}" presName="node" presStyleLbl="node1" presStyleIdx="3" presStyleCnt="4" custScaleX="85054" custScaleY="78853" custRadScaleRad="109866" custRadScaleInc="37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5450AA-4EF1-4E07-9ACC-A2D33859EA1F}" srcId="{045CD740-0415-43B3-9F95-90B772FBB414}" destId="{B9EF27D7-5974-477B-B5CD-6D27795BA464}" srcOrd="0" destOrd="0" parTransId="{22BFDEE3-E6B7-4DD0-8624-CD87140C0A8F}" sibTransId="{B96CB57E-3C9D-429C-8478-4A11EB88DCB0}"/>
    <dgm:cxn modelId="{67C6F0D7-3440-49C1-B039-DDD3028BB529}" type="presOf" srcId="{62AE78BA-7F62-4B24-9C93-440095ED9D6F}" destId="{6DE9C93D-7B93-4AF7-A909-CD966149B82F}" srcOrd="0" destOrd="0" presId="urn:microsoft.com/office/officeart/2005/8/layout/radial4#1"/>
    <dgm:cxn modelId="{41FFAA10-34BC-4A55-ACB2-DFBDBD5BE324}" type="presOf" srcId="{2709EF68-9DC2-409F-BCD7-C39FBEB46267}" destId="{4847DB98-FF7B-4C30-807A-668CD74160AC}" srcOrd="0" destOrd="0" presId="urn:microsoft.com/office/officeart/2005/8/layout/radial4#1"/>
    <dgm:cxn modelId="{B8C271C6-CF8B-417A-9141-D3DF1E1D9216}" type="presOf" srcId="{8AAB0A02-EC31-4B2A-AFF3-3AE235020585}" destId="{4AB41A91-43C0-459F-BBAF-26FD23061B67}" srcOrd="0" destOrd="0" presId="urn:microsoft.com/office/officeart/2005/8/layout/radial4#1"/>
    <dgm:cxn modelId="{00DB88DD-00D3-4481-A80B-6302797C1E23}" srcId="{8AAB0A02-EC31-4B2A-AFF3-3AE235020585}" destId="{045CD740-0415-43B3-9F95-90B772FBB414}" srcOrd="0" destOrd="0" parTransId="{44B8E198-C400-46C1-BF07-BD320989D14C}" sibTransId="{2D56C332-19D7-4D4A-8553-AB52FC9DD81B}"/>
    <dgm:cxn modelId="{E02AD04D-B053-4414-8FDF-79CD978F05EE}" type="presOf" srcId="{E58B19A7-8AE5-447B-885F-051B4F293C52}" destId="{611D3FD3-59A4-4AF0-AC1B-C49DADF74E2F}" srcOrd="0" destOrd="0" presId="urn:microsoft.com/office/officeart/2005/8/layout/radial4#1"/>
    <dgm:cxn modelId="{4F6AA2A1-1D17-4BEA-874C-57311B4EB2A4}" type="presOf" srcId="{4D9DFF2B-3B59-44C7-89FC-D1F1070417A9}" destId="{1BE41A17-47C1-4076-8080-B0DD987DB897}" srcOrd="0" destOrd="0" presId="urn:microsoft.com/office/officeart/2005/8/layout/radial4#1"/>
    <dgm:cxn modelId="{C06D8FA1-BDA6-4E15-8B0B-F426053F4516}" srcId="{045CD740-0415-43B3-9F95-90B772FBB414}" destId="{62AE78BA-7F62-4B24-9C93-440095ED9D6F}" srcOrd="3" destOrd="0" parTransId="{E58B19A7-8AE5-447B-885F-051B4F293C52}" sibTransId="{D3F0A30E-012D-426F-A322-3D2D8C7F3D06}"/>
    <dgm:cxn modelId="{9B00D48D-D9D8-496F-A952-B957BF3F7C17}" type="presOf" srcId="{B9EF27D7-5974-477B-B5CD-6D27795BA464}" destId="{81864D66-C31E-4013-B210-6C25D92C0642}" srcOrd="0" destOrd="0" presId="urn:microsoft.com/office/officeart/2005/8/layout/radial4#1"/>
    <dgm:cxn modelId="{747707C0-F3FC-4B26-B312-402FEE4008AA}" type="presOf" srcId="{51E37923-A8C4-4597-9F43-3919874DE1CD}" destId="{949D2CCB-8238-4BDF-99AA-078611D55C91}" srcOrd="0" destOrd="0" presId="urn:microsoft.com/office/officeart/2005/8/layout/radial4#1"/>
    <dgm:cxn modelId="{DB5D6717-3BFE-492F-AB53-E5EC43FF49F4}" type="presOf" srcId="{22BFDEE3-E6B7-4DD0-8624-CD87140C0A8F}" destId="{3AE81C19-8879-42D3-AA4E-16D552484600}" srcOrd="0" destOrd="0" presId="urn:microsoft.com/office/officeart/2005/8/layout/radial4#1"/>
    <dgm:cxn modelId="{910670E4-5631-469A-95A3-0E4FE7679399}" type="presOf" srcId="{045CD740-0415-43B3-9F95-90B772FBB414}" destId="{C8391560-ED93-4B2A-8488-77C77A802E5D}" srcOrd="0" destOrd="0" presId="urn:microsoft.com/office/officeart/2005/8/layout/radial4#1"/>
    <dgm:cxn modelId="{17DAAA9B-D0CF-45EB-8DC5-4DD6D2399336}" type="presOf" srcId="{30C79534-951E-4A61-89C8-8E03FD68068B}" destId="{D999C1E8-2916-4B4F-B530-1CE5CA968530}" srcOrd="0" destOrd="0" presId="urn:microsoft.com/office/officeart/2005/8/layout/radial4#1"/>
    <dgm:cxn modelId="{AD693B7F-EB7A-4DD2-8D7B-97A0BF47073D}" srcId="{045CD740-0415-43B3-9F95-90B772FBB414}" destId="{4D9DFF2B-3B59-44C7-89FC-D1F1070417A9}" srcOrd="2" destOrd="0" parTransId="{2709EF68-9DC2-409F-BCD7-C39FBEB46267}" sibTransId="{E8FA8DA2-4FAD-448B-BB77-DA28B34B46CC}"/>
    <dgm:cxn modelId="{CB153E48-39D0-4042-AEBF-7D8E80070CD8}" srcId="{045CD740-0415-43B3-9F95-90B772FBB414}" destId="{30C79534-951E-4A61-89C8-8E03FD68068B}" srcOrd="1" destOrd="0" parTransId="{51E37923-A8C4-4597-9F43-3919874DE1CD}" sibTransId="{3896D6C6-62F9-494A-BD04-5BC4DDE9144B}"/>
    <dgm:cxn modelId="{26274C8A-C637-4A63-8A8D-71E95147B1F1}" type="presParOf" srcId="{4AB41A91-43C0-459F-BBAF-26FD23061B67}" destId="{C8391560-ED93-4B2A-8488-77C77A802E5D}" srcOrd="0" destOrd="0" presId="urn:microsoft.com/office/officeart/2005/8/layout/radial4#1"/>
    <dgm:cxn modelId="{CC0BA86C-2DA4-4D44-98E0-ACD4A3B39869}" type="presParOf" srcId="{4AB41A91-43C0-459F-BBAF-26FD23061B67}" destId="{3AE81C19-8879-42D3-AA4E-16D552484600}" srcOrd="1" destOrd="0" presId="urn:microsoft.com/office/officeart/2005/8/layout/radial4#1"/>
    <dgm:cxn modelId="{D787B7F9-85CF-48C1-8048-0DD757D82EB7}" type="presParOf" srcId="{4AB41A91-43C0-459F-BBAF-26FD23061B67}" destId="{81864D66-C31E-4013-B210-6C25D92C0642}" srcOrd="2" destOrd="0" presId="urn:microsoft.com/office/officeart/2005/8/layout/radial4#1"/>
    <dgm:cxn modelId="{76B6642C-DF7D-4822-AABB-0034B1F21B8F}" type="presParOf" srcId="{4AB41A91-43C0-459F-BBAF-26FD23061B67}" destId="{949D2CCB-8238-4BDF-99AA-078611D55C91}" srcOrd="3" destOrd="0" presId="urn:microsoft.com/office/officeart/2005/8/layout/radial4#1"/>
    <dgm:cxn modelId="{D58BDEF0-B3A7-47B8-8EA4-FA9A8B810369}" type="presParOf" srcId="{4AB41A91-43C0-459F-BBAF-26FD23061B67}" destId="{D999C1E8-2916-4B4F-B530-1CE5CA968530}" srcOrd="4" destOrd="0" presId="urn:microsoft.com/office/officeart/2005/8/layout/radial4#1"/>
    <dgm:cxn modelId="{647B358B-2182-49B0-BF01-556022721D7A}" type="presParOf" srcId="{4AB41A91-43C0-459F-BBAF-26FD23061B67}" destId="{4847DB98-FF7B-4C30-807A-668CD74160AC}" srcOrd="5" destOrd="0" presId="urn:microsoft.com/office/officeart/2005/8/layout/radial4#1"/>
    <dgm:cxn modelId="{9EB3BF3F-43B2-45C9-8163-B47C1B55FE57}" type="presParOf" srcId="{4AB41A91-43C0-459F-BBAF-26FD23061B67}" destId="{1BE41A17-47C1-4076-8080-B0DD987DB897}" srcOrd="6" destOrd="0" presId="urn:microsoft.com/office/officeart/2005/8/layout/radial4#1"/>
    <dgm:cxn modelId="{01CD50BD-7753-4BDB-8861-E44F944535B5}" type="presParOf" srcId="{4AB41A91-43C0-459F-BBAF-26FD23061B67}" destId="{611D3FD3-59A4-4AF0-AC1B-C49DADF74E2F}" srcOrd="7" destOrd="0" presId="urn:microsoft.com/office/officeart/2005/8/layout/radial4#1"/>
    <dgm:cxn modelId="{D99A09F4-93C8-4CB7-A82C-2718A6F6FE78}" type="presParOf" srcId="{4AB41A91-43C0-459F-BBAF-26FD23061B67}" destId="{6DE9C93D-7B93-4AF7-A909-CD966149B82F}" srcOrd="8" destOrd="0" presId="urn:microsoft.com/office/officeart/2005/8/layout/radial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A64EBC-B7D1-4967-949A-904F06828BB7}" type="doc">
      <dgm:prSet loTypeId="urn:microsoft.com/office/officeart/2005/8/layout/hList9#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B7EED681-33DE-47DE-BE63-BD3D3143729C}">
      <dgm:prSet phldrT="[Текст]" custT="1"/>
      <dgm:spPr/>
      <dgm:t>
        <a:bodyPr/>
        <a:lstStyle/>
        <a:p>
          <a:r>
            <a:rPr lang="ru-RU" sz="2400" dirty="0"/>
            <a:t>Учебная</a:t>
          </a:r>
        </a:p>
      </dgm:t>
    </dgm:pt>
    <dgm:pt modelId="{EE0E38BC-FD79-43DA-9B18-59CB4D1BCE03}" type="parTrans" cxnId="{D99D8897-200F-4E35-9600-F6F1D4E527D7}">
      <dgm:prSet/>
      <dgm:spPr/>
      <dgm:t>
        <a:bodyPr/>
        <a:lstStyle/>
        <a:p>
          <a:endParaRPr lang="ru-RU"/>
        </a:p>
      </dgm:t>
    </dgm:pt>
    <dgm:pt modelId="{780A9ADA-75C1-4AB0-9AE8-D9A6A7471833}" type="sibTrans" cxnId="{D99D8897-200F-4E35-9600-F6F1D4E527D7}">
      <dgm:prSet/>
      <dgm:spPr/>
      <dgm:t>
        <a:bodyPr/>
        <a:lstStyle/>
        <a:p>
          <a:endParaRPr lang="ru-RU"/>
        </a:p>
      </dgm:t>
    </dgm:pt>
    <dgm:pt modelId="{E30F8978-4C98-498C-8001-6E26C2437850}">
      <dgm:prSet/>
      <dgm:spPr/>
      <dgm:t>
        <a:bodyPr/>
        <a:lstStyle/>
        <a:p>
          <a:pPr>
            <a:spcAft>
              <a:spcPts val="0"/>
            </a:spcAft>
          </a:pPr>
          <a:r>
            <a:rPr lang="ru-RU" dirty="0"/>
            <a:t>приобретение первичных профессиональных умений и навыков </a:t>
          </a:r>
        </a:p>
      </dgm:t>
    </dgm:pt>
    <dgm:pt modelId="{37E796F7-152C-4444-B947-EEB05E6FE1F6}" type="parTrans" cxnId="{E7E5FEC6-D113-4DBB-BBFF-D8A2218505BF}">
      <dgm:prSet/>
      <dgm:spPr/>
      <dgm:t>
        <a:bodyPr/>
        <a:lstStyle/>
        <a:p>
          <a:endParaRPr lang="ru-RU"/>
        </a:p>
      </dgm:t>
    </dgm:pt>
    <dgm:pt modelId="{B241D500-7076-4646-A232-5B9B5EB75076}" type="sibTrans" cxnId="{E7E5FEC6-D113-4DBB-BBFF-D8A2218505BF}">
      <dgm:prSet/>
      <dgm:spPr/>
      <dgm:t>
        <a:bodyPr/>
        <a:lstStyle/>
        <a:p>
          <a:endParaRPr lang="ru-RU"/>
        </a:p>
      </dgm:t>
    </dgm:pt>
    <dgm:pt modelId="{3CF077ED-A427-49DB-869B-CFE12BE0BEA8}">
      <dgm:prSet phldrT="[Текст]" custT="1"/>
      <dgm:spPr/>
      <dgm:t>
        <a:bodyPr/>
        <a:lstStyle/>
        <a:p>
          <a:r>
            <a: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Производственная</a:t>
          </a:r>
          <a:endParaRPr lang="ru-RU" sz="2400" dirty="0"/>
        </a:p>
      </dgm:t>
    </dgm:pt>
    <dgm:pt modelId="{0E125D32-1B4F-4DD1-A27B-287D7CF40459}" type="parTrans" cxnId="{D4A61F37-E589-4943-BEA9-C368983F7113}">
      <dgm:prSet/>
      <dgm:spPr/>
      <dgm:t>
        <a:bodyPr/>
        <a:lstStyle/>
        <a:p>
          <a:endParaRPr lang="ru-RU"/>
        </a:p>
      </dgm:t>
    </dgm:pt>
    <dgm:pt modelId="{F50EC966-0892-4749-841C-5C7607E97080}" type="sibTrans" cxnId="{D4A61F37-E589-4943-BEA9-C368983F7113}">
      <dgm:prSet/>
      <dgm:spPr/>
      <dgm:t>
        <a:bodyPr/>
        <a:lstStyle/>
        <a:p>
          <a:endParaRPr lang="ru-RU"/>
        </a:p>
      </dgm:t>
    </dgm:pt>
    <dgm:pt modelId="{A16E7EC5-F0ED-4560-ABA7-93F9C0D5EA3E}">
      <dgm:prSet/>
      <dgm:spPr/>
      <dgm:t>
        <a:bodyPr/>
        <a:lstStyle/>
        <a:p>
          <a:pPr>
            <a:spcAft>
              <a:spcPts val="0"/>
            </a:spcAft>
          </a:pPr>
          <a:r>
            <a:rPr lang="ru-RU" dirty="0"/>
            <a:t>присвоение квалификации рабочего</a:t>
          </a:r>
        </a:p>
      </dgm:t>
    </dgm:pt>
    <dgm:pt modelId="{238ED72B-05CD-4B0E-ADD4-821C9065930F}" type="parTrans" cxnId="{6226902E-BD19-4780-9644-007F288C3B97}">
      <dgm:prSet/>
      <dgm:spPr/>
      <dgm:t>
        <a:bodyPr/>
        <a:lstStyle/>
        <a:p>
          <a:endParaRPr lang="ru-RU"/>
        </a:p>
      </dgm:t>
    </dgm:pt>
    <dgm:pt modelId="{91179BD5-BB31-4058-BA59-213C903D9EDC}" type="sibTrans" cxnId="{6226902E-BD19-4780-9644-007F288C3B97}">
      <dgm:prSet/>
      <dgm:spPr/>
      <dgm:t>
        <a:bodyPr/>
        <a:lstStyle/>
        <a:p>
          <a:endParaRPr lang="ru-RU"/>
        </a:p>
      </dgm:t>
    </dgm:pt>
    <dgm:pt modelId="{5B767222-52F1-4628-89F7-0E96E82C0D3F}">
      <dgm:prSet/>
      <dgm:spPr/>
      <dgm:t>
        <a:bodyPr/>
        <a:lstStyle/>
        <a:p>
          <a:r>
            <a:rPr lang="ru-RU" dirty="0"/>
            <a:t>закрепление профессиональных умений и навыков по избранной специальности</a:t>
          </a:r>
        </a:p>
      </dgm:t>
    </dgm:pt>
    <dgm:pt modelId="{52B4CB94-D1DA-418C-AE5F-884C4A9EC240}" type="parTrans" cxnId="{487987E2-AE94-4485-A5D6-07448B070A95}">
      <dgm:prSet/>
      <dgm:spPr/>
      <dgm:t>
        <a:bodyPr/>
        <a:lstStyle/>
        <a:p>
          <a:endParaRPr lang="ru-RU"/>
        </a:p>
      </dgm:t>
    </dgm:pt>
    <dgm:pt modelId="{55B530AC-D7A0-4C22-B8DA-449A8987CCCE}" type="sibTrans" cxnId="{487987E2-AE94-4485-A5D6-07448B070A95}">
      <dgm:prSet/>
      <dgm:spPr/>
      <dgm:t>
        <a:bodyPr/>
        <a:lstStyle/>
        <a:p>
          <a:endParaRPr lang="ru-RU"/>
        </a:p>
      </dgm:t>
    </dgm:pt>
    <dgm:pt modelId="{8D88A894-D8CD-48CF-8A7D-6954277E32F7}">
      <dgm:prSet phldrT="[Текст]" custT="1"/>
      <dgm:spPr>
        <a:solidFill>
          <a:srgbClr val="78E8BB">
            <a:alpha val="90000"/>
          </a:srgbClr>
        </a:solidFill>
      </dgm:spPr>
      <dgm:t>
        <a:bodyPr/>
        <a:lstStyle/>
        <a:p>
          <a:r>
            <a:rPr lang="ru-RU" sz="1800" dirty="0"/>
            <a:t>Технологическая</a:t>
          </a:r>
        </a:p>
      </dgm:t>
    </dgm:pt>
    <dgm:pt modelId="{17BC7BBE-06F7-44FD-8489-47E601726EFA}" type="parTrans" cxnId="{34C5EC3C-6B8A-414E-ADD6-FD493255C364}">
      <dgm:prSet/>
      <dgm:spPr/>
      <dgm:t>
        <a:bodyPr/>
        <a:lstStyle/>
        <a:p>
          <a:endParaRPr lang="ru-RU"/>
        </a:p>
      </dgm:t>
    </dgm:pt>
    <dgm:pt modelId="{1B3DD2E3-54A4-4B19-AA09-ACC9A99787FA}" type="sibTrans" cxnId="{34C5EC3C-6B8A-414E-ADD6-FD493255C364}">
      <dgm:prSet/>
      <dgm:spPr/>
      <dgm:t>
        <a:bodyPr/>
        <a:lstStyle/>
        <a:p>
          <a:endParaRPr lang="ru-RU"/>
        </a:p>
      </dgm:t>
    </dgm:pt>
    <dgm:pt modelId="{37315181-E579-4996-98AB-23E75041C2DA}">
      <dgm:prSet phldrT="[Текст]" custT="1"/>
      <dgm:spPr>
        <a:solidFill>
          <a:srgbClr val="E6CAFE">
            <a:alpha val="90000"/>
          </a:srgbClr>
        </a:solidFill>
      </dgm:spPr>
      <dgm:t>
        <a:bodyPr/>
        <a:lstStyle/>
        <a:p>
          <a:r>
            <a:rPr lang="ru-RU" sz="1800" dirty="0"/>
            <a:t>Преддипломная</a:t>
          </a:r>
        </a:p>
      </dgm:t>
    </dgm:pt>
    <dgm:pt modelId="{86E06420-D23F-42F8-9FE5-A1B95ECFD6C0}" type="parTrans" cxnId="{4BC3C923-EBA0-4673-B186-388C5B4B45A4}">
      <dgm:prSet/>
      <dgm:spPr/>
      <dgm:t>
        <a:bodyPr/>
        <a:lstStyle/>
        <a:p>
          <a:endParaRPr lang="ru-RU"/>
        </a:p>
      </dgm:t>
    </dgm:pt>
    <dgm:pt modelId="{99810F45-96B8-4776-91E3-DF29851315E0}" type="sibTrans" cxnId="{4BC3C923-EBA0-4673-B186-388C5B4B45A4}">
      <dgm:prSet/>
      <dgm:spPr/>
      <dgm:t>
        <a:bodyPr/>
        <a:lstStyle/>
        <a:p>
          <a:endParaRPr lang="ru-RU"/>
        </a:p>
      </dgm:t>
    </dgm:pt>
    <dgm:pt modelId="{FFE5EBB3-E745-445E-A7FE-4A2BC152623E}" type="pres">
      <dgm:prSet presAssocID="{07A64EBC-B7D1-4967-949A-904F06828BB7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9F859AB-02DA-4FB2-8F19-8EF223B14D28}" type="pres">
      <dgm:prSet presAssocID="{B7EED681-33DE-47DE-BE63-BD3D3143729C}" presName="posSpace" presStyleCnt="0"/>
      <dgm:spPr/>
    </dgm:pt>
    <dgm:pt modelId="{3E3C69DE-23D0-45D9-B472-B8B2B3E29B6D}" type="pres">
      <dgm:prSet presAssocID="{B7EED681-33DE-47DE-BE63-BD3D3143729C}" presName="vertFlow" presStyleCnt="0"/>
      <dgm:spPr/>
    </dgm:pt>
    <dgm:pt modelId="{FA20A31B-1255-43D6-8648-6345CE452D3F}" type="pres">
      <dgm:prSet presAssocID="{B7EED681-33DE-47DE-BE63-BD3D3143729C}" presName="topSpace" presStyleCnt="0"/>
      <dgm:spPr/>
    </dgm:pt>
    <dgm:pt modelId="{E916F6A1-4211-4978-AA64-195C8BFE945B}" type="pres">
      <dgm:prSet presAssocID="{B7EED681-33DE-47DE-BE63-BD3D3143729C}" presName="firstComp" presStyleCnt="0"/>
      <dgm:spPr/>
    </dgm:pt>
    <dgm:pt modelId="{9BCAFBC2-AE51-4D06-9980-4FFF0A84F485}" type="pres">
      <dgm:prSet presAssocID="{B7EED681-33DE-47DE-BE63-BD3D3143729C}" presName="firstChild" presStyleLbl="bgAccFollowNode1" presStyleIdx="0" presStyleCnt="5" custScaleX="94944" custScaleY="47699" custLinFactNeighborX="-58800" custLinFactNeighborY="-8114"/>
      <dgm:spPr/>
      <dgm:t>
        <a:bodyPr/>
        <a:lstStyle/>
        <a:p>
          <a:endParaRPr lang="ru-RU"/>
        </a:p>
      </dgm:t>
    </dgm:pt>
    <dgm:pt modelId="{BD9083CE-0B62-404C-9C85-5E9AFED766F0}" type="pres">
      <dgm:prSet presAssocID="{B7EED681-33DE-47DE-BE63-BD3D3143729C}" presName="firstChildTx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E434A3-D0D7-440F-9B31-A3D40A4A0E12}" type="pres">
      <dgm:prSet presAssocID="{A16E7EC5-F0ED-4560-ABA7-93F9C0D5EA3E}" presName="comp" presStyleCnt="0"/>
      <dgm:spPr/>
    </dgm:pt>
    <dgm:pt modelId="{3168C5BE-893E-4249-B0F7-C0F55C515719}" type="pres">
      <dgm:prSet presAssocID="{A16E7EC5-F0ED-4560-ABA7-93F9C0D5EA3E}" presName="child" presStyleLbl="bgAccFollowNode1" presStyleIdx="1" presStyleCnt="5" custScaleY="34139" custLinFactNeighborX="-47479" custLinFactNeighborY="-14857"/>
      <dgm:spPr/>
      <dgm:t>
        <a:bodyPr/>
        <a:lstStyle/>
        <a:p>
          <a:endParaRPr lang="ru-RU"/>
        </a:p>
      </dgm:t>
    </dgm:pt>
    <dgm:pt modelId="{2B1B2DDB-7D22-49E7-8126-63B3EA21B3DA}" type="pres">
      <dgm:prSet presAssocID="{A16E7EC5-F0ED-4560-ABA7-93F9C0D5EA3E}" presName="childTx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CEA6C8-5ED7-490B-A67F-E4AA3C277DC0}" type="pres">
      <dgm:prSet presAssocID="{5B767222-52F1-4628-89F7-0E96E82C0D3F}" presName="comp" presStyleCnt="0"/>
      <dgm:spPr/>
    </dgm:pt>
    <dgm:pt modelId="{F311E486-C2D0-461B-9102-8969813C0433}" type="pres">
      <dgm:prSet presAssocID="{5B767222-52F1-4628-89F7-0E96E82C0D3F}" presName="child" presStyleLbl="bgAccFollowNode1" presStyleIdx="2" presStyleCnt="5" custScaleY="50649" custLinFactNeighborX="-37449" custLinFactNeighborY="-19023"/>
      <dgm:spPr/>
      <dgm:t>
        <a:bodyPr/>
        <a:lstStyle/>
        <a:p>
          <a:endParaRPr lang="ru-RU"/>
        </a:p>
      </dgm:t>
    </dgm:pt>
    <dgm:pt modelId="{4D2F1BB3-1084-456B-A21E-23776322FA08}" type="pres">
      <dgm:prSet presAssocID="{5B767222-52F1-4628-89F7-0E96E82C0D3F}" presName="childTx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0785C2-A7C7-4F5C-B75F-F95D7A03607C}" type="pres">
      <dgm:prSet presAssocID="{B7EED681-33DE-47DE-BE63-BD3D3143729C}" presName="negSpace" presStyleCnt="0"/>
      <dgm:spPr/>
    </dgm:pt>
    <dgm:pt modelId="{849E6B91-6813-4B94-8EB5-BC0A285C5982}" type="pres">
      <dgm:prSet presAssocID="{B7EED681-33DE-47DE-BE63-BD3D3143729C}" presName="circle" presStyleLbl="node1" presStyleIdx="0" presStyleCnt="2" custScaleX="146032" custScaleY="44528" custLinFactNeighborX="-3683" custLinFactNeighborY="-29784"/>
      <dgm:spPr/>
      <dgm:t>
        <a:bodyPr/>
        <a:lstStyle/>
        <a:p>
          <a:endParaRPr lang="ru-RU"/>
        </a:p>
      </dgm:t>
    </dgm:pt>
    <dgm:pt modelId="{30C39718-F4BD-4301-B3AE-B72AE9D36F54}" type="pres">
      <dgm:prSet presAssocID="{780A9ADA-75C1-4AB0-9AE8-D9A6A7471833}" presName="transSpace" presStyleCnt="0"/>
      <dgm:spPr/>
    </dgm:pt>
    <dgm:pt modelId="{72247F67-41C6-4CF9-A2D2-B8F05A0C984A}" type="pres">
      <dgm:prSet presAssocID="{3CF077ED-A427-49DB-869B-CFE12BE0BEA8}" presName="posSpace" presStyleCnt="0"/>
      <dgm:spPr/>
    </dgm:pt>
    <dgm:pt modelId="{F945F02D-5DA8-4AF1-93CA-369A20BA455C}" type="pres">
      <dgm:prSet presAssocID="{3CF077ED-A427-49DB-869B-CFE12BE0BEA8}" presName="vertFlow" presStyleCnt="0"/>
      <dgm:spPr/>
    </dgm:pt>
    <dgm:pt modelId="{0799EBA2-F4AF-4E6B-AC41-60EAD05CC578}" type="pres">
      <dgm:prSet presAssocID="{3CF077ED-A427-49DB-869B-CFE12BE0BEA8}" presName="topSpace" presStyleCnt="0"/>
      <dgm:spPr/>
    </dgm:pt>
    <dgm:pt modelId="{D21211F5-E495-4BC5-BC38-4E375808658B}" type="pres">
      <dgm:prSet presAssocID="{3CF077ED-A427-49DB-869B-CFE12BE0BEA8}" presName="firstComp" presStyleCnt="0"/>
      <dgm:spPr/>
    </dgm:pt>
    <dgm:pt modelId="{8DF32633-A2BC-494F-AA07-BD8FA1A1D8ED}" type="pres">
      <dgm:prSet presAssocID="{3CF077ED-A427-49DB-869B-CFE12BE0BEA8}" presName="firstChild" presStyleLbl="bgAccFollowNode1" presStyleIdx="3" presStyleCnt="5" custScaleX="76086" custScaleY="34066" custLinFactX="-9050" custLinFactNeighborX="-100000" custLinFactNeighborY="1461"/>
      <dgm:spPr/>
      <dgm:t>
        <a:bodyPr/>
        <a:lstStyle/>
        <a:p>
          <a:endParaRPr lang="ru-RU"/>
        </a:p>
      </dgm:t>
    </dgm:pt>
    <dgm:pt modelId="{9481BD0E-6ADD-4888-843A-1C071B490989}" type="pres">
      <dgm:prSet presAssocID="{3CF077ED-A427-49DB-869B-CFE12BE0BEA8}" presName="firstChildTx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15C10B-D004-4824-AF9E-ADAC488ED019}" type="pres">
      <dgm:prSet presAssocID="{37315181-E579-4996-98AB-23E75041C2DA}" presName="comp" presStyleCnt="0"/>
      <dgm:spPr/>
    </dgm:pt>
    <dgm:pt modelId="{C05D4EEE-5664-485E-AFCC-4AF1B6572B93}" type="pres">
      <dgm:prSet presAssocID="{37315181-E579-4996-98AB-23E75041C2DA}" presName="child" presStyleLbl="bgAccFollowNode1" presStyleIdx="4" presStyleCnt="5" custScaleX="94852" custScaleY="34985" custLinFactNeighborX="-532" custLinFactNeighborY="-32151"/>
      <dgm:spPr/>
      <dgm:t>
        <a:bodyPr/>
        <a:lstStyle/>
        <a:p>
          <a:endParaRPr lang="ru-RU"/>
        </a:p>
      </dgm:t>
    </dgm:pt>
    <dgm:pt modelId="{0073DC66-EF1C-4BD9-BAC3-0C4CB3A27855}" type="pres">
      <dgm:prSet presAssocID="{37315181-E579-4996-98AB-23E75041C2DA}" presName="childTx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A72E0B-BE3D-4DAF-8A45-89BC23DE7161}" type="pres">
      <dgm:prSet presAssocID="{3CF077ED-A427-49DB-869B-CFE12BE0BEA8}" presName="negSpace" presStyleCnt="0"/>
      <dgm:spPr/>
    </dgm:pt>
    <dgm:pt modelId="{6607C8AB-ECC8-45B1-B95D-E6C7D93D827F}" type="pres">
      <dgm:prSet presAssocID="{3CF077ED-A427-49DB-869B-CFE12BE0BEA8}" presName="circle" presStyleLbl="node1" presStyleIdx="1" presStyleCnt="2" custScaleX="176052" custScaleY="47776" custLinFactNeighborX="2709" custLinFactNeighborY="-13732"/>
      <dgm:spPr/>
      <dgm:t>
        <a:bodyPr/>
        <a:lstStyle/>
        <a:p>
          <a:endParaRPr lang="ru-RU"/>
        </a:p>
      </dgm:t>
    </dgm:pt>
  </dgm:ptLst>
  <dgm:cxnLst>
    <dgm:cxn modelId="{E7E5FEC6-D113-4DBB-BBFF-D8A2218505BF}" srcId="{B7EED681-33DE-47DE-BE63-BD3D3143729C}" destId="{E30F8978-4C98-498C-8001-6E26C2437850}" srcOrd="0" destOrd="0" parTransId="{37E796F7-152C-4444-B947-EEB05E6FE1F6}" sibTransId="{B241D500-7076-4646-A232-5B9B5EB75076}"/>
    <dgm:cxn modelId="{AB749ECB-21DB-4DC5-8C12-444D66DDA371}" type="presOf" srcId="{B7EED681-33DE-47DE-BE63-BD3D3143729C}" destId="{849E6B91-6813-4B94-8EB5-BC0A285C5982}" srcOrd="0" destOrd="0" presId="urn:microsoft.com/office/officeart/2005/8/layout/hList9#1"/>
    <dgm:cxn modelId="{9130DD88-896D-42CC-8000-035D0B4ECAF0}" type="presOf" srcId="{5B767222-52F1-4628-89F7-0E96E82C0D3F}" destId="{4D2F1BB3-1084-456B-A21E-23776322FA08}" srcOrd="1" destOrd="0" presId="urn:microsoft.com/office/officeart/2005/8/layout/hList9#1"/>
    <dgm:cxn modelId="{FC3916C3-EDDD-44EF-90EC-F80185090C8F}" type="presOf" srcId="{A16E7EC5-F0ED-4560-ABA7-93F9C0D5EA3E}" destId="{3168C5BE-893E-4249-B0F7-C0F55C515719}" srcOrd="0" destOrd="0" presId="urn:microsoft.com/office/officeart/2005/8/layout/hList9#1"/>
    <dgm:cxn modelId="{4A585B08-F033-4B47-8895-D0B3CB194D99}" type="presOf" srcId="{07A64EBC-B7D1-4967-949A-904F06828BB7}" destId="{FFE5EBB3-E745-445E-A7FE-4A2BC152623E}" srcOrd="0" destOrd="0" presId="urn:microsoft.com/office/officeart/2005/8/layout/hList9#1"/>
    <dgm:cxn modelId="{D99D8897-200F-4E35-9600-F6F1D4E527D7}" srcId="{07A64EBC-B7D1-4967-949A-904F06828BB7}" destId="{B7EED681-33DE-47DE-BE63-BD3D3143729C}" srcOrd="0" destOrd="0" parTransId="{EE0E38BC-FD79-43DA-9B18-59CB4D1BCE03}" sibTransId="{780A9ADA-75C1-4AB0-9AE8-D9A6A7471833}"/>
    <dgm:cxn modelId="{8B1B0E14-1A77-43E0-90E6-409A5B76F601}" type="presOf" srcId="{5B767222-52F1-4628-89F7-0E96E82C0D3F}" destId="{F311E486-C2D0-461B-9102-8969813C0433}" srcOrd="0" destOrd="0" presId="urn:microsoft.com/office/officeart/2005/8/layout/hList9#1"/>
    <dgm:cxn modelId="{4300DF34-A80E-454C-8384-A043A71F0163}" type="presOf" srcId="{8D88A894-D8CD-48CF-8A7D-6954277E32F7}" destId="{8DF32633-A2BC-494F-AA07-BD8FA1A1D8ED}" srcOrd="0" destOrd="0" presId="urn:microsoft.com/office/officeart/2005/8/layout/hList9#1"/>
    <dgm:cxn modelId="{6226902E-BD19-4780-9644-007F288C3B97}" srcId="{B7EED681-33DE-47DE-BE63-BD3D3143729C}" destId="{A16E7EC5-F0ED-4560-ABA7-93F9C0D5EA3E}" srcOrd="1" destOrd="0" parTransId="{238ED72B-05CD-4B0E-ADD4-821C9065930F}" sibTransId="{91179BD5-BB31-4058-BA59-213C903D9EDC}"/>
    <dgm:cxn modelId="{34C5EC3C-6B8A-414E-ADD6-FD493255C364}" srcId="{3CF077ED-A427-49DB-869B-CFE12BE0BEA8}" destId="{8D88A894-D8CD-48CF-8A7D-6954277E32F7}" srcOrd="0" destOrd="0" parTransId="{17BC7BBE-06F7-44FD-8489-47E601726EFA}" sibTransId="{1B3DD2E3-54A4-4B19-AA09-ACC9A99787FA}"/>
    <dgm:cxn modelId="{55AAA9BF-D07E-4862-959D-A1A81FB1D386}" type="presOf" srcId="{37315181-E579-4996-98AB-23E75041C2DA}" destId="{0073DC66-EF1C-4BD9-BAC3-0C4CB3A27855}" srcOrd="1" destOrd="0" presId="urn:microsoft.com/office/officeart/2005/8/layout/hList9#1"/>
    <dgm:cxn modelId="{FE3E58E8-8B19-424A-88F3-11DD4676F3D2}" type="presOf" srcId="{A16E7EC5-F0ED-4560-ABA7-93F9C0D5EA3E}" destId="{2B1B2DDB-7D22-49E7-8126-63B3EA21B3DA}" srcOrd="1" destOrd="0" presId="urn:microsoft.com/office/officeart/2005/8/layout/hList9#1"/>
    <dgm:cxn modelId="{7630591A-B0D2-409C-BF50-586994C22443}" type="presOf" srcId="{3CF077ED-A427-49DB-869B-CFE12BE0BEA8}" destId="{6607C8AB-ECC8-45B1-B95D-E6C7D93D827F}" srcOrd="0" destOrd="0" presId="urn:microsoft.com/office/officeart/2005/8/layout/hList9#1"/>
    <dgm:cxn modelId="{4BC3C923-EBA0-4673-B186-388C5B4B45A4}" srcId="{3CF077ED-A427-49DB-869B-CFE12BE0BEA8}" destId="{37315181-E579-4996-98AB-23E75041C2DA}" srcOrd="1" destOrd="0" parTransId="{86E06420-D23F-42F8-9FE5-A1B95ECFD6C0}" sibTransId="{99810F45-96B8-4776-91E3-DF29851315E0}"/>
    <dgm:cxn modelId="{D4A61F37-E589-4943-BEA9-C368983F7113}" srcId="{07A64EBC-B7D1-4967-949A-904F06828BB7}" destId="{3CF077ED-A427-49DB-869B-CFE12BE0BEA8}" srcOrd="1" destOrd="0" parTransId="{0E125D32-1B4F-4DD1-A27B-287D7CF40459}" sibTransId="{F50EC966-0892-4749-841C-5C7607E97080}"/>
    <dgm:cxn modelId="{3F99BD65-4F61-4D5C-B9CC-43FB52FD8648}" type="presOf" srcId="{8D88A894-D8CD-48CF-8A7D-6954277E32F7}" destId="{9481BD0E-6ADD-4888-843A-1C071B490989}" srcOrd="1" destOrd="0" presId="urn:microsoft.com/office/officeart/2005/8/layout/hList9#1"/>
    <dgm:cxn modelId="{C97F0BFF-CD26-4151-9969-1BE79A81FC26}" type="presOf" srcId="{E30F8978-4C98-498C-8001-6E26C2437850}" destId="{9BCAFBC2-AE51-4D06-9980-4FFF0A84F485}" srcOrd="0" destOrd="0" presId="urn:microsoft.com/office/officeart/2005/8/layout/hList9#1"/>
    <dgm:cxn modelId="{7E0DC781-2F96-4F0C-AFCC-C57E51DC1777}" type="presOf" srcId="{E30F8978-4C98-498C-8001-6E26C2437850}" destId="{BD9083CE-0B62-404C-9C85-5E9AFED766F0}" srcOrd="1" destOrd="0" presId="urn:microsoft.com/office/officeart/2005/8/layout/hList9#1"/>
    <dgm:cxn modelId="{CB33C21B-4612-4CA9-9036-7CCFB0381FC8}" type="presOf" srcId="{37315181-E579-4996-98AB-23E75041C2DA}" destId="{C05D4EEE-5664-485E-AFCC-4AF1B6572B93}" srcOrd="0" destOrd="0" presId="urn:microsoft.com/office/officeart/2005/8/layout/hList9#1"/>
    <dgm:cxn modelId="{487987E2-AE94-4485-A5D6-07448B070A95}" srcId="{B7EED681-33DE-47DE-BE63-BD3D3143729C}" destId="{5B767222-52F1-4628-89F7-0E96E82C0D3F}" srcOrd="2" destOrd="0" parTransId="{52B4CB94-D1DA-418C-AE5F-884C4A9EC240}" sibTransId="{55B530AC-D7A0-4C22-B8DA-449A8987CCCE}"/>
    <dgm:cxn modelId="{DC912911-F7F0-4110-BC5C-FB01F3DAD065}" type="presParOf" srcId="{FFE5EBB3-E745-445E-A7FE-4A2BC152623E}" destId="{C9F859AB-02DA-4FB2-8F19-8EF223B14D28}" srcOrd="0" destOrd="0" presId="urn:microsoft.com/office/officeart/2005/8/layout/hList9#1"/>
    <dgm:cxn modelId="{9F9DC066-047F-4314-A6DA-9601067887EB}" type="presParOf" srcId="{FFE5EBB3-E745-445E-A7FE-4A2BC152623E}" destId="{3E3C69DE-23D0-45D9-B472-B8B2B3E29B6D}" srcOrd="1" destOrd="0" presId="urn:microsoft.com/office/officeart/2005/8/layout/hList9#1"/>
    <dgm:cxn modelId="{20F638CB-153D-49B2-BA16-EE94378BF60A}" type="presParOf" srcId="{3E3C69DE-23D0-45D9-B472-B8B2B3E29B6D}" destId="{FA20A31B-1255-43D6-8648-6345CE452D3F}" srcOrd="0" destOrd="0" presId="urn:microsoft.com/office/officeart/2005/8/layout/hList9#1"/>
    <dgm:cxn modelId="{F68994DB-482D-48AF-8419-60D601ED526B}" type="presParOf" srcId="{3E3C69DE-23D0-45D9-B472-B8B2B3E29B6D}" destId="{E916F6A1-4211-4978-AA64-195C8BFE945B}" srcOrd="1" destOrd="0" presId="urn:microsoft.com/office/officeart/2005/8/layout/hList9#1"/>
    <dgm:cxn modelId="{A2663D7C-B4D9-4DE2-9C32-F4A70759F275}" type="presParOf" srcId="{E916F6A1-4211-4978-AA64-195C8BFE945B}" destId="{9BCAFBC2-AE51-4D06-9980-4FFF0A84F485}" srcOrd="0" destOrd="0" presId="urn:microsoft.com/office/officeart/2005/8/layout/hList9#1"/>
    <dgm:cxn modelId="{495E4A7A-91E4-4890-84AD-4DB7651FA2D0}" type="presParOf" srcId="{E916F6A1-4211-4978-AA64-195C8BFE945B}" destId="{BD9083CE-0B62-404C-9C85-5E9AFED766F0}" srcOrd="1" destOrd="0" presId="urn:microsoft.com/office/officeart/2005/8/layout/hList9#1"/>
    <dgm:cxn modelId="{9A7A3725-BFAE-4079-9414-C1F533926FA3}" type="presParOf" srcId="{3E3C69DE-23D0-45D9-B472-B8B2B3E29B6D}" destId="{B1E434A3-D0D7-440F-9B31-A3D40A4A0E12}" srcOrd="2" destOrd="0" presId="urn:microsoft.com/office/officeart/2005/8/layout/hList9#1"/>
    <dgm:cxn modelId="{56DEAB38-82E0-42A4-86A7-0A113EB67DA1}" type="presParOf" srcId="{B1E434A3-D0D7-440F-9B31-A3D40A4A0E12}" destId="{3168C5BE-893E-4249-B0F7-C0F55C515719}" srcOrd="0" destOrd="0" presId="urn:microsoft.com/office/officeart/2005/8/layout/hList9#1"/>
    <dgm:cxn modelId="{AA065F0F-150E-4639-84D6-2AD0D8BA54EE}" type="presParOf" srcId="{B1E434A3-D0D7-440F-9B31-A3D40A4A0E12}" destId="{2B1B2DDB-7D22-49E7-8126-63B3EA21B3DA}" srcOrd="1" destOrd="0" presId="urn:microsoft.com/office/officeart/2005/8/layout/hList9#1"/>
    <dgm:cxn modelId="{67A54473-79C5-4552-A4C1-E6D5EE2A59D4}" type="presParOf" srcId="{3E3C69DE-23D0-45D9-B472-B8B2B3E29B6D}" destId="{8CCEA6C8-5ED7-490B-A67F-E4AA3C277DC0}" srcOrd="3" destOrd="0" presId="urn:microsoft.com/office/officeart/2005/8/layout/hList9#1"/>
    <dgm:cxn modelId="{688A416F-2F13-44D4-A500-31A1C45C5C4F}" type="presParOf" srcId="{8CCEA6C8-5ED7-490B-A67F-E4AA3C277DC0}" destId="{F311E486-C2D0-461B-9102-8969813C0433}" srcOrd="0" destOrd="0" presId="urn:microsoft.com/office/officeart/2005/8/layout/hList9#1"/>
    <dgm:cxn modelId="{A7610500-0A18-4E15-8CCD-94C4C8A5511D}" type="presParOf" srcId="{8CCEA6C8-5ED7-490B-A67F-E4AA3C277DC0}" destId="{4D2F1BB3-1084-456B-A21E-23776322FA08}" srcOrd="1" destOrd="0" presId="urn:microsoft.com/office/officeart/2005/8/layout/hList9#1"/>
    <dgm:cxn modelId="{E450937D-6814-490E-9099-67370F6318D4}" type="presParOf" srcId="{FFE5EBB3-E745-445E-A7FE-4A2BC152623E}" destId="{410785C2-A7C7-4F5C-B75F-F95D7A03607C}" srcOrd="2" destOrd="0" presId="urn:microsoft.com/office/officeart/2005/8/layout/hList9#1"/>
    <dgm:cxn modelId="{BED96D51-2888-4DE0-9B3D-DB3FB7D46342}" type="presParOf" srcId="{FFE5EBB3-E745-445E-A7FE-4A2BC152623E}" destId="{849E6B91-6813-4B94-8EB5-BC0A285C5982}" srcOrd="3" destOrd="0" presId="urn:microsoft.com/office/officeart/2005/8/layout/hList9#1"/>
    <dgm:cxn modelId="{8AF1BA9A-37EA-43CD-AE80-37103046F597}" type="presParOf" srcId="{FFE5EBB3-E745-445E-A7FE-4A2BC152623E}" destId="{30C39718-F4BD-4301-B3AE-B72AE9D36F54}" srcOrd="4" destOrd="0" presId="urn:microsoft.com/office/officeart/2005/8/layout/hList9#1"/>
    <dgm:cxn modelId="{BF6EE6D6-454C-4041-8F61-249C790669AD}" type="presParOf" srcId="{FFE5EBB3-E745-445E-A7FE-4A2BC152623E}" destId="{72247F67-41C6-4CF9-A2D2-B8F05A0C984A}" srcOrd="5" destOrd="0" presId="urn:microsoft.com/office/officeart/2005/8/layout/hList9#1"/>
    <dgm:cxn modelId="{0AFA0016-1436-471F-A8B6-CA970FB4F0A3}" type="presParOf" srcId="{FFE5EBB3-E745-445E-A7FE-4A2BC152623E}" destId="{F945F02D-5DA8-4AF1-93CA-369A20BA455C}" srcOrd="6" destOrd="0" presId="urn:microsoft.com/office/officeart/2005/8/layout/hList9#1"/>
    <dgm:cxn modelId="{C3E6DCD0-9E91-496A-A197-828666949907}" type="presParOf" srcId="{F945F02D-5DA8-4AF1-93CA-369A20BA455C}" destId="{0799EBA2-F4AF-4E6B-AC41-60EAD05CC578}" srcOrd="0" destOrd="0" presId="urn:microsoft.com/office/officeart/2005/8/layout/hList9#1"/>
    <dgm:cxn modelId="{F7E3DB67-D086-4E34-AC55-9967D1DF7576}" type="presParOf" srcId="{F945F02D-5DA8-4AF1-93CA-369A20BA455C}" destId="{D21211F5-E495-4BC5-BC38-4E375808658B}" srcOrd="1" destOrd="0" presId="urn:microsoft.com/office/officeart/2005/8/layout/hList9#1"/>
    <dgm:cxn modelId="{2B90F8C9-EFFD-4630-B930-E373E47A42D5}" type="presParOf" srcId="{D21211F5-E495-4BC5-BC38-4E375808658B}" destId="{8DF32633-A2BC-494F-AA07-BD8FA1A1D8ED}" srcOrd="0" destOrd="0" presId="urn:microsoft.com/office/officeart/2005/8/layout/hList9#1"/>
    <dgm:cxn modelId="{45B73DD3-7F70-4AD8-9FBA-96B021C71CDF}" type="presParOf" srcId="{D21211F5-E495-4BC5-BC38-4E375808658B}" destId="{9481BD0E-6ADD-4888-843A-1C071B490989}" srcOrd="1" destOrd="0" presId="urn:microsoft.com/office/officeart/2005/8/layout/hList9#1"/>
    <dgm:cxn modelId="{5310C27D-A8F6-46E6-90D1-7E1982E04149}" type="presParOf" srcId="{F945F02D-5DA8-4AF1-93CA-369A20BA455C}" destId="{1B15C10B-D004-4824-AF9E-ADAC488ED019}" srcOrd="2" destOrd="0" presId="urn:microsoft.com/office/officeart/2005/8/layout/hList9#1"/>
    <dgm:cxn modelId="{364CA93A-A748-4088-B2D7-015B8B6660AA}" type="presParOf" srcId="{1B15C10B-D004-4824-AF9E-ADAC488ED019}" destId="{C05D4EEE-5664-485E-AFCC-4AF1B6572B93}" srcOrd="0" destOrd="0" presId="urn:microsoft.com/office/officeart/2005/8/layout/hList9#1"/>
    <dgm:cxn modelId="{B81BB679-3942-4D8C-A628-C983110F93BD}" type="presParOf" srcId="{1B15C10B-D004-4824-AF9E-ADAC488ED019}" destId="{0073DC66-EF1C-4BD9-BAC3-0C4CB3A27855}" srcOrd="1" destOrd="0" presId="urn:microsoft.com/office/officeart/2005/8/layout/hList9#1"/>
    <dgm:cxn modelId="{9058AEF9-607F-4F0C-BD73-380A93A4720C}" type="presParOf" srcId="{FFE5EBB3-E745-445E-A7FE-4A2BC152623E}" destId="{13A72E0B-BE3D-4DAF-8A45-89BC23DE7161}" srcOrd="7" destOrd="0" presId="urn:microsoft.com/office/officeart/2005/8/layout/hList9#1"/>
    <dgm:cxn modelId="{DCDF75DB-1350-4AC0-A05C-B09BFEFE9FEC}" type="presParOf" srcId="{FFE5EBB3-E745-445E-A7FE-4A2BC152623E}" destId="{6607C8AB-ECC8-45B1-B95D-E6C7D93D827F}" srcOrd="8" destOrd="0" presId="urn:microsoft.com/office/officeart/2005/8/layout/hList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033697-C98F-48E3-AEFC-A36F47D30631}" type="doc">
      <dgm:prSet loTypeId="urn:microsoft.com/office/officeart/2008/layout/HorizontalMultiLevelHierarchy#1" loCatId="hierarchy" qsTypeId="urn:microsoft.com/office/officeart/2005/8/quickstyle/3d1#1" qsCatId="3D" csTypeId="urn:microsoft.com/office/officeart/2005/8/colors/colorful4#1" csCatId="colorful" phldr="1"/>
      <dgm:spPr/>
      <dgm:t>
        <a:bodyPr/>
        <a:lstStyle/>
        <a:p>
          <a:endParaRPr lang="ru-RU"/>
        </a:p>
      </dgm:t>
    </dgm:pt>
    <dgm:pt modelId="{538CD3AC-8676-44CE-8DFF-49679B6E9462}">
      <dgm:prSet phldrT="[Текст]" phldr="0" custT="1"/>
      <dgm:spPr>
        <a:solidFill>
          <a:schemeClr val="accent2">
            <a:lumMod val="40000"/>
            <a:lumOff val="60000"/>
          </a:scheme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Образовательные программы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дополнительного образования ВЗРОСЛЫХ ,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реализуемые на </a:t>
          </a:r>
          <a:r>
            <a:rPr lang="ru-RU" sz="15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предприятиях</a:t>
          </a:r>
          <a:endParaRPr lang="ru-RU" sz="1500" b="1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420CFB-80AC-4049-BB1D-577B455259DF}" type="parTrans" cxnId="{3BEE1A10-B8C6-4134-9CCF-AC7CD77166E4}">
      <dgm:prSet/>
      <dgm:spPr/>
      <dgm:t>
        <a:bodyPr/>
        <a:lstStyle/>
        <a:p>
          <a:endParaRPr lang="ru-RU" sz="4000" b="1"/>
        </a:p>
      </dgm:t>
    </dgm:pt>
    <dgm:pt modelId="{EC105B1F-A2D3-4385-843A-D6ED1A57884E}" type="sibTrans" cxnId="{3BEE1A10-B8C6-4134-9CCF-AC7CD77166E4}">
      <dgm:prSet/>
      <dgm:spPr/>
      <dgm:t>
        <a:bodyPr/>
        <a:lstStyle/>
        <a:p>
          <a:endParaRPr lang="ru-RU" sz="4000" b="1"/>
        </a:p>
      </dgm:t>
    </dgm:pt>
    <dgm:pt modelId="{A846B146-782D-4605-BC82-52AD870750B7}">
      <dgm:prSet phldrT="[Текст]" custT="1"/>
      <dgm:spPr>
        <a:solidFill>
          <a:srgbClr val="00B050"/>
        </a:solidFill>
      </dgm:spPr>
      <dgm:t>
        <a:bodyPr/>
        <a:lstStyle/>
        <a:p>
          <a:pPr marL="0" indent="180975" algn="l"/>
          <a:r>
            <a:rPr lang="ru-RU" sz="1500" b="1" dirty="0" smtClean="0">
              <a:solidFill>
                <a:schemeClr val="tx2">
                  <a:lumMod val="75000"/>
                </a:schemeClr>
              </a:solidFill>
            </a:rPr>
            <a:t>Повышение квалификации рабочих (служащих)</a:t>
          </a:r>
          <a:endParaRPr lang="ru-RU" sz="1500" b="1" dirty="0">
            <a:solidFill>
              <a:schemeClr val="tx2">
                <a:lumMod val="75000"/>
              </a:schemeClr>
            </a:solidFill>
          </a:endParaRPr>
        </a:p>
      </dgm:t>
    </dgm:pt>
    <dgm:pt modelId="{1F6CBBB0-AD7B-4503-9523-67A2BF2E31BE}" type="parTrans" cxnId="{3D6FDBB8-93CB-4AE3-9ECB-AA62C9AA3FD9}">
      <dgm:prSet custT="1"/>
      <dgm:spPr>
        <a:solidFill>
          <a:srgbClr val="00B050"/>
        </a:solidFill>
      </dgm:spPr>
      <dgm:t>
        <a:bodyPr/>
        <a:lstStyle/>
        <a:p>
          <a:endParaRPr lang="ru-RU" sz="1400" b="1"/>
        </a:p>
      </dgm:t>
    </dgm:pt>
    <dgm:pt modelId="{248F4C08-DE6F-47AA-83BE-813355132C36}" type="sibTrans" cxnId="{3D6FDBB8-93CB-4AE3-9ECB-AA62C9AA3FD9}">
      <dgm:prSet/>
      <dgm:spPr/>
      <dgm:t>
        <a:bodyPr/>
        <a:lstStyle/>
        <a:p>
          <a:endParaRPr lang="ru-RU" sz="4000" b="1"/>
        </a:p>
      </dgm:t>
    </dgm:pt>
    <dgm:pt modelId="{F5BE86AD-9A6C-475C-A157-385B53EF5A57}">
      <dgm:prSet phldrT="[Текст]" custT="1"/>
      <dgm:spPr>
        <a:solidFill>
          <a:srgbClr val="00B050"/>
        </a:solidFill>
      </dgm:spPr>
      <dgm:t>
        <a:bodyPr/>
        <a:lstStyle/>
        <a:p>
          <a:pPr marL="0" indent="180975" algn="l"/>
          <a:r>
            <a:rPr lang="ru-RU" sz="1500" b="1" spc="-50" baseline="0" dirty="0" smtClean="0">
              <a:solidFill>
                <a:schemeClr val="tx2">
                  <a:lumMod val="75000"/>
                </a:schemeClr>
              </a:solidFill>
            </a:rPr>
            <a:t>Профессиональная</a:t>
          </a:r>
          <a:r>
            <a:rPr lang="ru-RU" sz="1500" b="1" dirty="0" smtClean="0">
              <a:solidFill>
                <a:schemeClr val="tx2">
                  <a:lumMod val="75000"/>
                </a:schemeClr>
              </a:solidFill>
            </a:rPr>
            <a:t> подготовка рабочих  (служащих)</a:t>
          </a:r>
          <a:endParaRPr lang="ru-RU" sz="1500" b="1" dirty="0">
            <a:solidFill>
              <a:schemeClr val="tx2">
                <a:lumMod val="75000"/>
              </a:schemeClr>
            </a:solidFill>
          </a:endParaRPr>
        </a:p>
      </dgm:t>
    </dgm:pt>
    <dgm:pt modelId="{42BB559C-320D-4F9B-81CD-B43338839D27}" type="parTrans" cxnId="{209AC82D-BCEB-4526-A4F9-06499255181D}">
      <dgm:prSet custT="1"/>
      <dgm:spPr>
        <a:solidFill>
          <a:srgbClr val="00B050"/>
        </a:solidFill>
      </dgm:spPr>
      <dgm:t>
        <a:bodyPr/>
        <a:lstStyle/>
        <a:p>
          <a:endParaRPr lang="ru-RU" sz="1400" b="1"/>
        </a:p>
      </dgm:t>
    </dgm:pt>
    <dgm:pt modelId="{0C62A29B-19E6-439C-B231-7672521678FA}" type="sibTrans" cxnId="{209AC82D-BCEB-4526-A4F9-06499255181D}">
      <dgm:prSet/>
      <dgm:spPr/>
      <dgm:t>
        <a:bodyPr/>
        <a:lstStyle/>
        <a:p>
          <a:endParaRPr lang="ru-RU" sz="4000" b="1"/>
        </a:p>
      </dgm:t>
    </dgm:pt>
    <dgm:pt modelId="{F9216C8D-CA23-43E0-8716-999E4820BEE4}">
      <dgm:prSet phldrT="[Текст]" custT="1"/>
      <dgm:spPr>
        <a:solidFill>
          <a:srgbClr val="92D050"/>
        </a:solidFill>
      </dgm:spPr>
      <dgm:t>
        <a:bodyPr/>
        <a:lstStyle/>
        <a:p>
          <a:pPr marL="0" indent="180975" algn="l"/>
          <a:r>
            <a:rPr lang="ru-RU" sz="1500" b="1" dirty="0" smtClean="0">
              <a:solidFill>
                <a:schemeClr val="tx2">
                  <a:lumMod val="75000"/>
                </a:schemeClr>
              </a:solidFill>
            </a:rPr>
            <a:t>Обучающие курсы (тематические семинары, практикумы, тренинги)</a:t>
          </a:r>
          <a:endParaRPr lang="ru-RU" sz="1500" b="1" dirty="0">
            <a:solidFill>
              <a:schemeClr val="tx2">
                <a:lumMod val="75000"/>
              </a:schemeClr>
            </a:solidFill>
          </a:endParaRPr>
        </a:p>
      </dgm:t>
    </dgm:pt>
    <dgm:pt modelId="{FD3F5561-53FB-4489-A657-ABBD707D038B}" type="parTrans" cxnId="{2B86FDD1-D91C-46EE-96C5-64FE0ECAC97A}">
      <dgm:prSet custT="1"/>
      <dgm:spPr>
        <a:solidFill>
          <a:srgbClr val="00B0F0"/>
        </a:solidFill>
      </dgm:spPr>
      <dgm:t>
        <a:bodyPr/>
        <a:lstStyle/>
        <a:p>
          <a:endParaRPr lang="ru-RU" sz="1400" b="1"/>
        </a:p>
      </dgm:t>
    </dgm:pt>
    <dgm:pt modelId="{62991DCF-3D8F-4D70-B2A3-AE6D2D0E76E7}" type="sibTrans" cxnId="{2B86FDD1-D91C-46EE-96C5-64FE0ECAC97A}">
      <dgm:prSet/>
      <dgm:spPr/>
      <dgm:t>
        <a:bodyPr/>
        <a:lstStyle/>
        <a:p>
          <a:endParaRPr lang="ru-RU" sz="4000" b="1"/>
        </a:p>
      </dgm:t>
    </dgm:pt>
    <dgm:pt modelId="{D25A3E8B-85FD-4412-88AE-51ABD05FF6D3}">
      <dgm:prSet phldrT="[Текст]" custT="1"/>
      <dgm:spPr>
        <a:solidFill>
          <a:srgbClr val="B7FFB7"/>
        </a:solidFill>
      </dgm:spPr>
      <dgm:t>
        <a:bodyPr/>
        <a:lstStyle/>
        <a:p>
          <a:pPr marL="0" indent="180975" algn="l"/>
          <a:r>
            <a:rPr lang="ru-RU" sz="1500" b="1" dirty="0" smtClean="0">
              <a:solidFill>
                <a:schemeClr val="tx2">
                  <a:lumMod val="75000"/>
                </a:schemeClr>
              </a:solidFill>
            </a:rPr>
            <a:t>Курсы целевого назначения</a:t>
          </a:r>
          <a:endParaRPr lang="ru-RU" sz="1500" b="1" dirty="0">
            <a:solidFill>
              <a:schemeClr val="tx2">
                <a:lumMod val="75000"/>
              </a:schemeClr>
            </a:solidFill>
          </a:endParaRPr>
        </a:p>
      </dgm:t>
    </dgm:pt>
    <dgm:pt modelId="{AF885935-200B-41CD-ACC6-253C37BCD4EC}" type="parTrans" cxnId="{269B584A-7BFB-4A93-8F4F-F44322787D3A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AE19E6A4-5459-49AD-B203-23162F0854DF}" type="sibTrans" cxnId="{269B584A-7BFB-4A93-8F4F-F44322787D3A}">
      <dgm:prSet/>
      <dgm:spPr/>
      <dgm:t>
        <a:bodyPr/>
        <a:lstStyle/>
        <a:p>
          <a:endParaRPr lang="ru-RU"/>
        </a:p>
      </dgm:t>
    </dgm:pt>
    <dgm:pt modelId="{AFBCAEB8-FAF7-47F7-B87C-AD3A37E0A394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500" b="1" dirty="0" smtClean="0">
              <a:solidFill>
                <a:schemeClr val="tx2">
                  <a:lumMod val="75000"/>
                </a:schemeClr>
              </a:solidFill>
            </a:rPr>
            <a:t>Переподготовка рабочих (служащих)</a:t>
          </a:r>
          <a:endParaRPr lang="ru-RU" sz="1500" b="1" dirty="0">
            <a:solidFill>
              <a:schemeClr val="tx2">
                <a:lumMod val="75000"/>
              </a:schemeClr>
            </a:solidFill>
          </a:endParaRPr>
        </a:p>
      </dgm:t>
    </dgm:pt>
    <dgm:pt modelId="{BA4040D5-0C6F-4E29-98FC-3DE7B82792E1}" type="parTrans" cxnId="{0A862848-A9E1-4F68-B38B-DA2A4274D144}">
      <dgm:prSet custT="1"/>
      <dgm:spPr>
        <a:solidFill>
          <a:srgbClr val="00B050"/>
        </a:solidFill>
      </dgm:spPr>
      <dgm:t>
        <a:bodyPr/>
        <a:lstStyle/>
        <a:p>
          <a:endParaRPr lang="ru-RU" sz="1400" b="1"/>
        </a:p>
      </dgm:t>
    </dgm:pt>
    <dgm:pt modelId="{DB5D732E-98BF-4836-BB34-D88E0B42B304}" type="sibTrans" cxnId="{0A862848-A9E1-4F68-B38B-DA2A4274D144}">
      <dgm:prSet/>
      <dgm:spPr/>
      <dgm:t>
        <a:bodyPr/>
        <a:lstStyle/>
        <a:p>
          <a:endParaRPr lang="ru-RU" sz="4000" b="1"/>
        </a:p>
      </dgm:t>
    </dgm:pt>
    <dgm:pt modelId="{D15C3CE2-E756-43B6-85BA-9011DF96360C}">
      <dgm:prSet phldrT="[Текст]" custT="1"/>
      <dgm:spPr>
        <a:solidFill>
          <a:srgbClr val="A8B9EA"/>
        </a:solidFill>
      </dgm:spPr>
      <dgm:t>
        <a:bodyPr/>
        <a:lstStyle/>
        <a:p>
          <a:pPr marL="0" indent="180975" algn="l"/>
          <a:r>
            <a:rPr lang="ru-RU" sz="1500" b="1" dirty="0" smtClean="0">
              <a:solidFill>
                <a:schemeClr val="tx2">
                  <a:lumMod val="75000"/>
                </a:schemeClr>
              </a:solidFill>
            </a:rPr>
            <a:t>Стажировка руководящих работников и специалистов</a:t>
          </a:r>
          <a:endParaRPr lang="ru-RU" sz="1500" b="1" dirty="0">
            <a:solidFill>
              <a:schemeClr val="tx2">
                <a:lumMod val="75000"/>
              </a:schemeClr>
            </a:solidFill>
          </a:endParaRPr>
        </a:p>
      </dgm:t>
    </dgm:pt>
    <dgm:pt modelId="{DEBA90DE-39C6-47F3-8B28-7B44D49470E7}" type="parTrans" cxnId="{89998B5C-30CE-473A-81C4-DA62BBD81C46}">
      <dgm:prSet/>
      <dgm:spPr>
        <a:solidFill>
          <a:srgbClr val="A8B9EA"/>
        </a:solidFill>
      </dgm:spPr>
      <dgm:t>
        <a:bodyPr/>
        <a:lstStyle/>
        <a:p>
          <a:endParaRPr lang="ru-RU"/>
        </a:p>
      </dgm:t>
    </dgm:pt>
    <dgm:pt modelId="{B56876C9-E87F-4096-944F-0FAED34D54D0}" type="sibTrans" cxnId="{89998B5C-30CE-473A-81C4-DA62BBD81C46}">
      <dgm:prSet/>
      <dgm:spPr/>
      <dgm:t>
        <a:bodyPr/>
        <a:lstStyle/>
        <a:p>
          <a:endParaRPr lang="ru-RU"/>
        </a:p>
      </dgm:t>
    </dgm:pt>
    <dgm:pt modelId="{CA9BF420-9A06-4F28-9EA6-742E28FB940F}" type="pres">
      <dgm:prSet presAssocID="{AB033697-C98F-48E3-AEFC-A36F47D3063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BBC527-7C79-427C-91CF-6790092138C6}" type="pres">
      <dgm:prSet presAssocID="{538CD3AC-8676-44CE-8DFF-49679B6E9462}" presName="root1" presStyleCnt="0"/>
      <dgm:spPr/>
    </dgm:pt>
    <dgm:pt modelId="{68DDAB21-9155-4F22-B4B5-F28A843C1D85}" type="pres">
      <dgm:prSet presAssocID="{538CD3AC-8676-44CE-8DFF-49679B6E9462}" presName="LevelOneTextNode" presStyleLbl="node0" presStyleIdx="0" presStyleCnt="1" custScaleX="281881" custScaleY="197819" custLinFactNeighborX="16283" custLinFactNeighborY="-93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47C228-5F18-4172-9BF9-2CB8581CD95B}" type="pres">
      <dgm:prSet presAssocID="{538CD3AC-8676-44CE-8DFF-49679B6E9462}" presName="level2hierChild" presStyleCnt="0"/>
      <dgm:spPr/>
    </dgm:pt>
    <dgm:pt modelId="{BC62C66E-B31B-472A-B433-4EC9F5E6EEBC}" type="pres">
      <dgm:prSet presAssocID="{1F6CBBB0-AD7B-4503-9523-67A2BF2E31BE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C9B3A0CB-6454-4007-AF93-CB1DD5EC166A}" type="pres">
      <dgm:prSet presAssocID="{1F6CBBB0-AD7B-4503-9523-67A2BF2E31BE}" presName="connTx" presStyleLbl="parChTrans1D2" presStyleIdx="0" presStyleCnt="6"/>
      <dgm:spPr/>
      <dgm:t>
        <a:bodyPr/>
        <a:lstStyle/>
        <a:p>
          <a:endParaRPr lang="ru-RU"/>
        </a:p>
      </dgm:t>
    </dgm:pt>
    <dgm:pt modelId="{8DD655D3-960D-4260-934E-EE4070917E89}" type="pres">
      <dgm:prSet presAssocID="{A846B146-782D-4605-BC82-52AD870750B7}" presName="root2" presStyleCnt="0"/>
      <dgm:spPr/>
    </dgm:pt>
    <dgm:pt modelId="{27B3F8E2-D046-4516-9904-DEB93F57FB39}" type="pres">
      <dgm:prSet presAssocID="{A846B146-782D-4605-BC82-52AD870750B7}" presName="LevelTwoTextNode" presStyleLbl="node2" presStyleIdx="0" presStyleCnt="6" custScaleX="356938" custLinFactY="100000" custLinFactNeighborX="1434" custLinFactNeighborY="1017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5150A2-95A2-42F8-BEB5-C88D316B8A90}" type="pres">
      <dgm:prSet presAssocID="{A846B146-782D-4605-BC82-52AD870750B7}" presName="level3hierChild" presStyleCnt="0"/>
      <dgm:spPr/>
    </dgm:pt>
    <dgm:pt modelId="{1DC6B784-1BB2-4888-819B-70DCD9D2F547}" type="pres">
      <dgm:prSet presAssocID="{42BB559C-320D-4F9B-81CD-B43338839D27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1EF5E7AC-C9B4-4204-A4B3-77F9F9E0754A}" type="pres">
      <dgm:prSet presAssocID="{42BB559C-320D-4F9B-81CD-B43338839D27}" presName="connTx" presStyleLbl="parChTrans1D2" presStyleIdx="1" presStyleCnt="6"/>
      <dgm:spPr/>
      <dgm:t>
        <a:bodyPr/>
        <a:lstStyle/>
        <a:p>
          <a:endParaRPr lang="ru-RU"/>
        </a:p>
      </dgm:t>
    </dgm:pt>
    <dgm:pt modelId="{01C0840A-29EE-4A68-BD9A-35377026CE4F}" type="pres">
      <dgm:prSet presAssocID="{F5BE86AD-9A6C-475C-A157-385B53EF5A57}" presName="root2" presStyleCnt="0"/>
      <dgm:spPr/>
    </dgm:pt>
    <dgm:pt modelId="{701354C5-84D1-4A38-AF27-0C6E1F9DE93D}" type="pres">
      <dgm:prSet presAssocID="{F5BE86AD-9A6C-475C-A157-385B53EF5A57}" presName="LevelTwoTextNode" presStyleLbl="node2" presStyleIdx="1" presStyleCnt="6" custScaleX="437505" custLinFactY="-100000" custLinFactNeighborX="-71" custLinFactNeighborY="-1222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188A76-B112-41BC-B52F-18A10023BBC1}" type="pres">
      <dgm:prSet presAssocID="{F5BE86AD-9A6C-475C-A157-385B53EF5A57}" presName="level3hierChild" presStyleCnt="0"/>
      <dgm:spPr/>
    </dgm:pt>
    <dgm:pt modelId="{8276F06D-147E-43D1-8F6A-D5E02DC6E5ED}" type="pres">
      <dgm:prSet presAssocID="{FD3F5561-53FB-4489-A657-ABBD707D038B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FE2B854E-B333-4112-BB6B-3B50370E04FA}" type="pres">
      <dgm:prSet presAssocID="{FD3F5561-53FB-4489-A657-ABBD707D038B}" presName="connTx" presStyleLbl="parChTrans1D2" presStyleIdx="2" presStyleCnt="6"/>
      <dgm:spPr/>
      <dgm:t>
        <a:bodyPr/>
        <a:lstStyle/>
        <a:p>
          <a:endParaRPr lang="ru-RU"/>
        </a:p>
      </dgm:t>
    </dgm:pt>
    <dgm:pt modelId="{21493759-9561-4517-8638-CDA3B0E6A1AB}" type="pres">
      <dgm:prSet presAssocID="{F9216C8D-CA23-43E0-8716-999E4820BEE4}" presName="root2" presStyleCnt="0"/>
      <dgm:spPr/>
    </dgm:pt>
    <dgm:pt modelId="{B2780065-62BE-4272-8ED2-CE82EE72B0EA}" type="pres">
      <dgm:prSet presAssocID="{F9216C8D-CA23-43E0-8716-999E4820BEE4}" presName="LevelTwoTextNode" presStyleLbl="node2" presStyleIdx="2" presStyleCnt="6" custScaleX="498278" custLinFactY="100000" custLinFactNeighborX="-71" custLinFactNeighborY="1043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1F1558-B536-41B8-90AB-6CFB601BCBD5}" type="pres">
      <dgm:prSet presAssocID="{F9216C8D-CA23-43E0-8716-999E4820BEE4}" presName="level3hierChild" presStyleCnt="0"/>
      <dgm:spPr/>
    </dgm:pt>
    <dgm:pt modelId="{82DC2564-9DD4-48D7-8472-031FFB20AD0E}" type="pres">
      <dgm:prSet presAssocID="{AF885935-200B-41CD-ACC6-253C37BCD4EC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E6C8DD93-6D09-43F8-89D4-2BBE1934AB21}" type="pres">
      <dgm:prSet presAssocID="{AF885935-200B-41CD-ACC6-253C37BCD4EC}" presName="connTx" presStyleLbl="parChTrans1D2" presStyleIdx="3" presStyleCnt="6"/>
      <dgm:spPr/>
      <dgm:t>
        <a:bodyPr/>
        <a:lstStyle/>
        <a:p>
          <a:endParaRPr lang="ru-RU"/>
        </a:p>
      </dgm:t>
    </dgm:pt>
    <dgm:pt modelId="{92B7095A-4148-4786-B5C7-7CCD66E30A46}" type="pres">
      <dgm:prSet presAssocID="{D25A3E8B-85FD-4412-88AE-51ABD05FF6D3}" presName="root2" presStyleCnt="0"/>
      <dgm:spPr/>
    </dgm:pt>
    <dgm:pt modelId="{D2B83270-C02B-48C4-AFC2-550D4698E238}" type="pres">
      <dgm:prSet presAssocID="{D25A3E8B-85FD-4412-88AE-51ABD05FF6D3}" presName="LevelTwoTextNode" presStyleLbl="node2" presStyleIdx="3" presStyleCnt="6" custScaleX="249358" custLinFactNeighborX="-71" custLinFactNeighborY="-493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0606F9-C6D3-42EC-AA5F-0568771A7689}" type="pres">
      <dgm:prSet presAssocID="{D25A3E8B-85FD-4412-88AE-51ABD05FF6D3}" presName="level3hierChild" presStyleCnt="0"/>
      <dgm:spPr/>
    </dgm:pt>
    <dgm:pt modelId="{0ECB3874-2F57-432F-9DBD-01C9846B586A}" type="pres">
      <dgm:prSet presAssocID="{BA4040D5-0C6F-4E29-98FC-3DE7B82792E1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F4436A43-1F50-48BB-8E8F-28325A4BE4CA}" type="pres">
      <dgm:prSet presAssocID="{BA4040D5-0C6F-4E29-98FC-3DE7B82792E1}" presName="connTx" presStyleLbl="parChTrans1D2" presStyleIdx="4" presStyleCnt="6"/>
      <dgm:spPr/>
      <dgm:t>
        <a:bodyPr/>
        <a:lstStyle/>
        <a:p>
          <a:endParaRPr lang="ru-RU"/>
        </a:p>
      </dgm:t>
    </dgm:pt>
    <dgm:pt modelId="{B3ECF13B-1590-4CDB-8115-CDC9605BDF9A}" type="pres">
      <dgm:prSet presAssocID="{AFBCAEB8-FAF7-47F7-B87C-AD3A37E0A394}" presName="root2" presStyleCnt="0"/>
      <dgm:spPr/>
    </dgm:pt>
    <dgm:pt modelId="{7A42773F-0457-488F-ADF3-DF6077602E1A}" type="pres">
      <dgm:prSet presAssocID="{AFBCAEB8-FAF7-47F7-B87C-AD3A37E0A394}" presName="LevelTwoTextNode" presStyleLbl="node2" presStyleIdx="4" presStyleCnt="6" custScaleX="265990" custLinFactY="-200000" custLinFactNeighborX="1434" custLinFactNeighborY="-2428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180353-6166-427F-BC43-E48E7575EBC1}" type="pres">
      <dgm:prSet presAssocID="{AFBCAEB8-FAF7-47F7-B87C-AD3A37E0A394}" presName="level3hierChild" presStyleCnt="0"/>
      <dgm:spPr/>
    </dgm:pt>
    <dgm:pt modelId="{F3C121D4-FFF3-44D9-AE70-E931BFF60422}" type="pres">
      <dgm:prSet presAssocID="{DEBA90DE-39C6-47F3-8B28-7B44D49470E7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7B502B3A-E281-4686-A4A2-5E149DB157B4}" type="pres">
      <dgm:prSet presAssocID="{DEBA90DE-39C6-47F3-8B28-7B44D49470E7}" presName="connTx" presStyleLbl="parChTrans1D2" presStyleIdx="5" presStyleCnt="6"/>
      <dgm:spPr/>
      <dgm:t>
        <a:bodyPr/>
        <a:lstStyle/>
        <a:p>
          <a:endParaRPr lang="ru-RU"/>
        </a:p>
      </dgm:t>
    </dgm:pt>
    <dgm:pt modelId="{B197E4AF-7EA0-4AD2-B964-AA08414FBB8C}" type="pres">
      <dgm:prSet presAssocID="{D15C3CE2-E756-43B6-85BA-9011DF96360C}" presName="root2" presStyleCnt="0"/>
      <dgm:spPr/>
    </dgm:pt>
    <dgm:pt modelId="{F198E521-517C-408E-B97E-B715C7ADBCAE}" type="pres">
      <dgm:prSet presAssocID="{D15C3CE2-E756-43B6-85BA-9011DF96360C}" presName="LevelTwoTextNode" presStyleLbl="node2" presStyleIdx="5" presStyleCnt="6" custScaleX="3863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41F5A5-D9FC-4885-AFC8-BB3E3019CC10}" type="pres">
      <dgm:prSet presAssocID="{D15C3CE2-E756-43B6-85BA-9011DF96360C}" presName="level3hierChild" presStyleCnt="0"/>
      <dgm:spPr/>
    </dgm:pt>
  </dgm:ptLst>
  <dgm:cxnLst>
    <dgm:cxn modelId="{79802638-6E29-4592-85A2-BDDD3D4986D5}" type="presOf" srcId="{FD3F5561-53FB-4489-A657-ABBD707D038B}" destId="{FE2B854E-B333-4112-BB6B-3B50370E04FA}" srcOrd="1" destOrd="0" presId="urn:microsoft.com/office/officeart/2008/layout/HorizontalMultiLevelHierarchy#1"/>
    <dgm:cxn modelId="{0A862848-A9E1-4F68-B38B-DA2A4274D144}" srcId="{538CD3AC-8676-44CE-8DFF-49679B6E9462}" destId="{AFBCAEB8-FAF7-47F7-B87C-AD3A37E0A394}" srcOrd="4" destOrd="0" parTransId="{BA4040D5-0C6F-4E29-98FC-3DE7B82792E1}" sibTransId="{DB5D732E-98BF-4836-BB34-D88E0B42B304}"/>
    <dgm:cxn modelId="{BA5360B4-323E-4944-A402-9268ED1846A4}" type="presOf" srcId="{A846B146-782D-4605-BC82-52AD870750B7}" destId="{27B3F8E2-D046-4516-9904-DEB93F57FB39}" srcOrd="0" destOrd="0" presId="urn:microsoft.com/office/officeart/2008/layout/HorizontalMultiLevelHierarchy#1"/>
    <dgm:cxn modelId="{0E5E4470-B390-4D07-94A0-6E6697DF47D0}" type="presOf" srcId="{BA4040D5-0C6F-4E29-98FC-3DE7B82792E1}" destId="{0ECB3874-2F57-432F-9DBD-01C9846B586A}" srcOrd="0" destOrd="0" presId="urn:microsoft.com/office/officeart/2008/layout/HorizontalMultiLevelHierarchy#1"/>
    <dgm:cxn modelId="{E6C14E88-D271-482B-936C-8368A9CFBDDD}" type="presOf" srcId="{42BB559C-320D-4F9B-81CD-B43338839D27}" destId="{1EF5E7AC-C9B4-4204-A4B3-77F9F9E0754A}" srcOrd="1" destOrd="0" presId="urn:microsoft.com/office/officeart/2008/layout/HorizontalMultiLevelHierarchy#1"/>
    <dgm:cxn modelId="{F5590BBC-3992-42AF-B140-54F12106376F}" type="presOf" srcId="{1F6CBBB0-AD7B-4503-9523-67A2BF2E31BE}" destId="{BC62C66E-B31B-472A-B433-4EC9F5E6EEBC}" srcOrd="0" destOrd="0" presId="urn:microsoft.com/office/officeart/2008/layout/HorizontalMultiLevelHierarchy#1"/>
    <dgm:cxn modelId="{3BEE1A10-B8C6-4134-9CCF-AC7CD77166E4}" srcId="{AB033697-C98F-48E3-AEFC-A36F47D30631}" destId="{538CD3AC-8676-44CE-8DFF-49679B6E9462}" srcOrd="0" destOrd="0" parTransId="{EB420CFB-80AC-4049-BB1D-577B455259DF}" sibTransId="{EC105B1F-A2D3-4385-843A-D6ED1A57884E}"/>
    <dgm:cxn modelId="{B38DA748-8F82-494A-A700-3F7DF47C30EA}" type="presOf" srcId="{AF885935-200B-41CD-ACC6-253C37BCD4EC}" destId="{82DC2564-9DD4-48D7-8472-031FFB20AD0E}" srcOrd="0" destOrd="0" presId="urn:microsoft.com/office/officeart/2008/layout/HorizontalMultiLevelHierarchy#1"/>
    <dgm:cxn modelId="{A23CC860-CDC8-4EA3-AC6D-D3F5380666C3}" type="presOf" srcId="{AB033697-C98F-48E3-AEFC-A36F47D30631}" destId="{CA9BF420-9A06-4F28-9EA6-742E28FB940F}" srcOrd="0" destOrd="0" presId="urn:microsoft.com/office/officeart/2008/layout/HorizontalMultiLevelHierarchy#1"/>
    <dgm:cxn modelId="{209AC82D-BCEB-4526-A4F9-06499255181D}" srcId="{538CD3AC-8676-44CE-8DFF-49679B6E9462}" destId="{F5BE86AD-9A6C-475C-A157-385B53EF5A57}" srcOrd="1" destOrd="0" parTransId="{42BB559C-320D-4F9B-81CD-B43338839D27}" sibTransId="{0C62A29B-19E6-439C-B231-7672521678FA}"/>
    <dgm:cxn modelId="{3084387C-3479-451B-A2EE-538B6B4CDB85}" type="presOf" srcId="{538CD3AC-8676-44CE-8DFF-49679B6E9462}" destId="{68DDAB21-9155-4F22-B4B5-F28A843C1D85}" srcOrd="0" destOrd="0" presId="urn:microsoft.com/office/officeart/2008/layout/HorizontalMultiLevelHierarchy#1"/>
    <dgm:cxn modelId="{57D2DCE9-4001-48E1-ADA6-A884A29429BE}" type="presOf" srcId="{1F6CBBB0-AD7B-4503-9523-67A2BF2E31BE}" destId="{C9B3A0CB-6454-4007-AF93-CB1DD5EC166A}" srcOrd="1" destOrd="0" presId="urn:microsoft.com/office/officeart/2008/layout/HorizontalMultiLevelHierarchy#1"/>
    <dgm:cxn modelId="{05DA717D-2D7C-4B6F-9F0C-A88363208669}" type="presOf" srcId="{BA4040D5-0C6F-4E29-98FC-3DE7B82792E1}" destId="{F4436A43-1F50-48BB-8E8F-28325A4BE4CA}" srcOrd="1" destOrd="0" presId="urn:microsoft.com/office/officeart/2008/layout/HorizontalMultiLevelHierarchy#1"/>
    <dgm:cxn modelId="{A246253B-97A2-405D-AECC-98EEADB6A942}" type="presOf" srcId="{DEBA90DE-39C6-47F3-8B28-7B44D49470E7}" destId="{7B502B3A-E281-4686-A4A2-5E149DB157B4}" srcOrd="1" destOrd="0" presId="urn:microsoft.com/office/officeart/2008/layout/HorizontalMultiLevelHierarchy#1"/>
    <dgm:cxn modelId="{674A4575-2471-4CF8-9E06-4BDBDD1CC6E7}" type="presOf" srcId="{FD3F5561-53FB-4489-A657-ABBD707D038B}" destId="{8276F06D-147E-43D1-8F6A-D5E02DC6E5ED}" srcOrd="0" destOrd="0" presId="urn:microsoft.com/office/officeart/2008/layout/HorizontalMultiLevelHierarchy#1"/>
    <dgm:cxn modelId="{3D6FDBB8-93CB-4AE3-9ECB-AA62C9AA3FD9}" srcId="{538CD3AC-8676-44CE-8DFF-49679B6E9462}" destId="{A846B146-782D-4605-BC82-52AD870750B7}" srcOrd="0" destOrd="0" parTransId="{1F6CBBB0-AD7B-4503-9523-67A2BF2E31BE}" sibTransId="{248F4C08-DE6F-47AA-83BE-813355132C36}"/>
    <dgm:cxn modelId="{5D23553D-82AA-414D-9C3D-C713561BE21C}" type="presOf" srcId="{AFBCAEB8-FAF7-47F7-B87C-AD3A37E0A394}" destId="{7A42773F-0457-488F-ADF3-DF6077602E1A}" srcOrd="0" destOrd="0" presId="urn:microsoft.com/office/officeart/2008/layout/HorizontalMultiLevelHierarchy#1"/>
    <dgm:cxn modelId="{8C094132-C094-478B-B897-7205B66E0E4A}" type="presOf" srcId="{DEBA90DE-39C6-47F3-8B28-7B44D49470E7}" destId="{F3C121D4-FFF3-44D9-AE70-E931BFF60422}" srcOrd="0" destOrd="0" presId="urn:microsoft.com/office/officeart/2008/layout/HorizontalMultiLevelHierarchy#1"/>
    <dgm:cxn modelId="{DFAB2A00-1037-499D-93EC-823436591913}" type="presOf" srcId="{F5BE86AD-9A6C-475C-A157-385B53EF5A57}" destId="{701354C5-84D1-4A38-AF27-0C6E1F9DE93D}" srcOrd="0" destOrd="0" presId="urn:microsoft.com/office/officeart/2008/layout/HorizontalMultiLevelHierarchy#1"/>
    <dgm:cxn modelId="{D793C45C-D6DC-4234-9883-64FFEEE088EC}" type="presOf" srcId="{AF885935-200B-41CD-ACC6-253C37BCD4EC}" destId="{E6C8DD93-6D09-43F8-89D4-2BBE1934AB21}" srcOrd="1" destOrd="0" presId="urn:microsoft.com/office/officeart/2008/layout/HorizontalMultiLevelHierarchy#1"/>
    <dgm:cxn modelId="{89998B5C-30CE-473A-81C4-DA62BBD81C46}" srcId="{538CD3AC-8676-44CE-8DFF-49679B6E9462}" destId="{D15C3CE2-E756-43B6-85BA-9011DF96360C}" srcOrd="5" destOrd="0" parTransId="{DEBA90DE-39C6-47F3-8B28-7B44D49470E7}" sibTransId="{B56876C9-E87F-4096-944F-0FAED34D54D0}"/>
    <dgm:cxn modelId="{8BAFCE9D-0359-48DB-BF79-9417E220AAD8}" type="presOf" srcId="{F9216C8D-CA23-43E0-8716-999E4820BEE4}" destId="{B2780065-62BE-4272-8ED2-CE82EE72B0EA}" srcOrd="0" destOrd="0" presId="urn:microsoft.com/office/officeart/2008/layout/HorizontalMultiLevelHierarchy#1"/>
    <dgm:cxn modelId="{2C077A80-12DF-4BC3-9C83-12DB4B911FD2}" type="presOf" srcId="{D15C3CE2-E756-43B6-85BA-9011DF96360C}" destId="{F198E521-517C-408E-B97E-B715C7ADBCAE}" srcOrd="0" destOrd="0" presId="urn:microsoft.com/office/officeart/2008/layout/HorizontalMultiLevelHierarchy#1"/>
    <dgm:cxn modelId="{269B584A-7BFB-4A93-8F4F-F44322787D3A}" srcId="{538CD3AC-8676-44CE-8DFF-49679B6E9462}" destId="{D25A3E8B-85FD-4412-88AE-51ABD05FF6D3}" srcOrd="3" destOrd="0" parTransId="{AF885935-200B-41CD-ACC6-253C37BCD4EC}" sibTransId="{AE19E6A4-5459-49AD-B203-23162F0854DF}"/>
    <dgm:cxn modelId="{2B86FDD1-D91C-46EE-96C5-64FE0ECAC97A}" srcId="{538CD3AC-8676-44CE-8DFF-49679B6E9462}" destId="{F9216C8D-CA23-43E0-8716-999E4820BEE4}" srcOrd="2" destOrd="0" parTransId="{FD3F5561-53FB-4489-A657-ABBD707D038B}" sibTransId="{62991DCF-3D8F-4D70-B2A3-AE6D2D0E76E7}"/>
    <dgm:cxn modelId="{328F4486-72C8-4261-B5DB-1B65FDBF2209}" type="presOf" srcId="{D25A3E8B-85FD-4412-88AE-51ABD05FF6D3}" destId="{D2B83270-C02B-48C4-AFC2-550D4698E238}" srcOrd="0" destOrd="0" presId="urn:microsoft.com/office/officeart/2008/layout/HorizontalMultiLevelHierarchy#1"/>
    <dgm:cxn modelId="{0B03D8D9-8A03-4F1B-8C0A-6017A44D5732}" type="presOf" srcId="{42BB559C-320D-4F9B-81CD-B43338839D27}" destId="{1DC6B784-1BB2-4888-819B-70DCD9D2F547}" srcOrd="0" destOrd="0" presId="urn:microsoft.com/office/officeart/2008/layout/HorizontalMultiLevelHierarchy#1"/>
    <dgm:cxn modelId="{C2F85D18-721D-445F-9A63-E770F0D590B2}" type="presParOf" srcId="{CA9BF420-9A06-4F28-9EA6-742E28FB940F}" destId="{F4BBC527-7C79-427C-91CF-6790092138C6}" srcOrd="0" destOrd="0" presId="urn:microsoft.com/office/officeart/2008/layout/HorizontalMultiLevelHierarchy#1"/>
    <dgm:cxn modelId="{07C976CE-2A93-4A8A-AB1B-B67BAEC768F0}" type="presParOf" srcId="{F4BBC527-7C79-427C-91CF-6790092138C6}" destId="{68DDAB21-9155-4F22-B4B5-F28A843C1D85}" srcOrd="0" destOrd="0" presId="urn:microsoft.com/office/officeart/2008/layout/HorizontalMultiLevelHierarchy#1"/>
    <dgm:cxn modelId="{082C9001-56A1-4EFA-8B07-7D1AFD371C4E}" type="presParOf" srcId="{F4BBC527-7C79-427C-91CF-6790092138C6}" destId="{EA47C228-5F18-4172-9BF9-2CB8581CD95B}" srcOrd="1" destOrd="0" presId="urn:microsoft.com/office/officeart/2008/layout/HorizontalMultiLevelHierarchy#1"/>
    <dgm:cxn modelId="{332C95E2-8C10-494D-A58C-B98ED44EC6B5}" type="presParOf" srcId="{EA47C228-5F18-4172-9BF9-2CB8581CD95B}" destId="{BC62C66E-B31B-472A-B433-4EC9F5E6EEBC}" srcOrd="0" destOrd="0" presId="urn:microsoft.com/office/officeart/2008/layout/HorizontalMultiLevelHierarchy#1"/>
    <dgm:cxn modelId="{296BB735-96D8-4CD0-8987-46069164797A}" type="presParOf" srcId="{BC62C66E-B31B-472A-B433-4EC9F5E6EEBC}" destId="{C9B3A0CB-6454-4007-AF93-CB1DD5EC166A}" srcOrd="0" destOrd="0" presId="urn:microsoft.com/office/officeart/2008/layout/HorizontalMultiLevelHierarchy#1"/>
    <dgm:cxn modelId="{EB2FF67D-8E09-498F-9FCF-8A293218F08B}" type="presParOf" srcId="{EA47C228-5F18-4172-9BF9-2CB8581CD95B}" destId="{8DD655D3-960D-4260-934E-EE4070917E89}" srcOrd="1" destOrd="0" presId="urn:microsoft.com/office/officeart/2008/layout/HorizontalMultiLevelHierarchy#1"/>
    <dgm:cxn modelId="{F2E53F3B-C4F4-4CBA-A356-43455DDCC2C3}" type="presParOf" srcId="{8DD655D3-960D-4260-934E-EE4070917E89}" destId="{27B3F8E2-D046-4516-9904-DEB93F57FB39}" srcOrd="0" destOrd="0" presId="urn:microsoft.com/office/officeart/2008/layout/HorizontalMultiLevelHierarchy#1"/>
    <dgm:cxn modelId="{C397EF3D-AED5-4CEC-8E9B-9FA24574244F}" type="presParOf" srcId="{8DD655D3-960D-4260-934E-EE4070917E89}" destId="{6E5150A2-95A2-42F8-BEB5-C88D316B8A90}" srcOrd="1" destOrd="0" presId="urn:microsoft.com/office/officeart/2008/layout/HorizontalMultiLevelHierarchy#1"/>
    <dgm:cxn modelId="{7BAD2D62-AB26-4EF7-9D05-EEE652F4D044}" type="presParOf" srcId="{EA47C228-5F18-4172-9BF9-2CB8581CD95B}" destId="{1DC6B784-1BB2-4888-819B-70DCD9D2F547}" srcOrd="2" destOrd="0" presId="urn:microsoft.com/office/officeart/2008/layout/HorizontalMultiLevelHierarchy#1"/>
    <dgm:cxn modelId="{F6A274BF-4FA7-4C3D-B633-FF550510E16F}" type="presParOf" srcId="{1DC6B784-1BB2-4888-819B-70DCD9D2F547}" destId="{1EF5E7AC-C9B4-4204-A4B3-77F9F9E0754A}" srcOrd="0" destOrd="0" presId="urn:microsoft.com/office/officeart/2008/layout/HorizontalMultiLevelHierarchy#1"/>
    <dgm:cxn modelId="{D0B030D6-53F6-43A9-A9B9-D5C3F72A9A2E}" type="presParOf" srcId="{EA47C228-5F18-4172-9BF9-2CB8581CD95B}" destId="{01C0840A-29EE-4A68-BD9A-35377026CE4F}" srcOrd="3" destOrd="0" presId="urn:microsoft.com/office/officeart/2008/layout/HorizontalMultiLevelHierarchy#1"/>
    <dgm:cxn modelId="{F3478DF5-CB99-4D74-AC3F-A60D21E0CEAF}" type="presParOf" srcId="{01C0840A-29EE-4A68-BD9A-35377026CE4F}" destId="{701354C5-84D1-4A38-AF27-0C6E1F9DE93D}" srcOrd="0" destOrd="0" presId="urn:microsoft.com/office/officeart/2008/layout/HorizontalMultiLevelHierarchy#1"/>
    <dgm:cxn modelId="{BD7E404E-19AB-4DEE-9E07-524415ADC1DB}" type="presParOf" srcId="{01C0840A-29EE-4A68-BD9A-35377026CE4F}" destId="{4E188A76-B112-41BC-B52F-18A10023BBC1}" srcOrd="1" destOrd="0" presId="urn:microsoft.com/office/officeart/2008/layout/HorizontalMultiLevelHierarchy#1"/>
    <dgm:cxn modelId="{4A68CF67-1D25-4257-A2A1-9E599B78C7EB}" type="presParOf" srcId="{EA47C228-5F18-4172-9BF9-2CB8581CD95B}" destId="{8276F06D-147E-43D1-8F6A-D5E02DC6E5ED}" srcOrd="4" destOrd="0" presId="urn:microsoft.com/office/officeart/2008/layout/HorizontalMultiLevelHierarchy#1"/>
    <dgm:cxn modelId="{EAF23252-D1A6-4096-96AE-94FCFC486C07}" type="presParOf" srcId="{8276F06D-147E-43D1-8F6A-D5E02DC6E5ED}" destId="{FE2B854E-B333-4112-BB6B-3B50370E04FA}" srcOrd="0" destOrd="0" presId="urn:microsoft.com/office/officeart/2008/layout/HorizontalMultiLevelHierarchy#1"/>
    <dgm:cxn modelId="{0DFFD9A5-E29A-4112-B623-2FF1DA4C2E20}" type="presParOf" srcId="{EA47C228-5F18-4172-9BF9-2CB8581CD95B}" destId="{21493759-9561-4517-8638-CDA3B0E6A1AB}" srcOrd="5" destOrd="0" presId="urn:microsoft.com/office/officeart/2008/layout/HorizontalMultiLevelHierarchy#1"/>
    <dgm:cxn modelId="{2532DC96-C820-4350-BE2F-8B0342C11062}" type="presParOf" srcId="{21493759-9561-4517-8638-CDA3B0E6A1AB}" destId="{B2780065-62BE-4272-8ED2-CE82EE72B0EA}" srcOrd="0" destOrd="0" presId="urn:microsoft.com/office/officeart/2008/layout/HorizontalMultiLevelHierarchy#1"/>
    <dgm:cxn modelId="{DC397401-85D5-46E4-9924-9128E3BE64AC}" type="presParOf" srcId="{21493759-9561-4517-8638-CDA3B0E6A1AB}" destId="{461F1558-B536-41B8-90AB-6CFB601BCBD5}" srcOrd="1" destOrd="0" presId="urn:microsoft.com/office/officeart/2008/layout/HorizontalMultiLevelHierarchy#1"/>
    <dgm:cxn modelId="{5790F02D-D2B6-447A-AF94-9EF03C370F7C}" type="presParOf" srcId="{EA47C228-5F18-4172-9BF9-2CB8581CD95B}" destId="{82DC2564-9DD4-48D7-8472-031FFB20AD0E}" srcOrd="6" destOrd="0" presId="urn:microsoft.com/office/officeart/2008/layout/HorizontalMultiLevelHierarchy#1"/>
    <dgm:cxn modelId="{DE2BAD69-7B8D-499F-9BE9-3F84470C39C6}" type="presParOf" srcId="{82DC2564-9DD4-48D7-8472-031FFB20AD0E}" destId="{E6C8DD93-6D09-43F8-89D4-2BBE1934AB21}" srcOrd="0" destOrd="0" presId="urn:microsoft.com/office/officeart/2008/layout/HorizontalMultiLevelHierarchy#1"/>
    <dgm:cxn modelId="{A56A9BF4-BB41-405A-B52B-A3F4C2B9E7F5}" type="presParOf" srcId="{EA47C228-5F18-4172-9BF9-2CB8581CD95B}" destId="{92B7095A-4148-4786-B5C7-7CCD66E30A46}" srcOrd="7" destOrd="0" presId="urn:microsoft.com/office/officeart/2008/layout/HorizontalMultiLevelHierarchy#1"/>
    <dgm:cxn modelId="{4DE86F16-5455-4FD4-8962-F8D9B0DD1271}" type="presParOf" srcId="{92B7095A-4148-4786-B5C7-7CCD66E30A46}" destId="{D2B83270-C02B-48C4-AFC2-550D4698E238}" srcOrd="0" destOrd="0" presId="urn:microsoft.com/office/officeart/2008/layout/HorizontalMultiLevelHierarchy#1"/>
    <dgm:cxn modelId="{95C716B3-7B11-4B73-B7D1-2E71EAC8EB3F}" type="presParOf" srcId="{92B7095A-4148-4786-B5C7-7CCD66E30A46}" destId="{230606F9-C6D3-42EC-AA5F-0568771A7689}" srcOrd="1" destOrd="0" presId="urn:microsoft.com/office/officeart/2008/layout/HorizontalMultiLevelHierarchy#1"/>
    <dgm:cxn modelId="{F3341FBE-9027-4E8B-8078-99EE9E883BE0}" type="presParOf" srcId="{EA47C228-5F18-4172-9BF9-2CB8581CD95B}" destId="{0ECB3874-2F57-432F-9DBD-01C9846B586A}" srcOrd="8" destOrd="0" presId="urn:microsoft.com/office/officeart/2008/layout/HorizontalMultiLevelHierarchy#1"/>
    <dgm:cxn modelId="{79C97168-988B-42EC-940F-C22EB7A05F51}" type="presParOf" srcId="{0ECB3874-2F57-432F-9DBD-01C9846B586A}" destId="{F4436A43-1F50-48BB-8E8F-28325A4BE4CA}" srcOrd="0" destOrd="0" presId="urn:microsoft.com/office/officeart/2008/layout/HorizontalMultiLevelHierarchy#1"/>
    <dgm:cxn modelId="{C7029FA3-CC15-41EE-A22F-8E87896D4B01}" type="presParOf" srcId="{EA47C228-5F18-4172-9BF9-2CB8581CD95B}" destId="{B3ECF13B-1590-4CDB-8115-CDC9605BDF9A}" srcOrd="9" destOrd="0" presId="urn:microsoft.com/office/officeart/2008/layout/HorizontalMultiLevelHierarchy#1"/>
    <dgm:cxn modelId="{815B01C0-FA9F-4104-B3B5-EBEF1406A885}" type="presParOf" srcId="{B3ECF13B-1590-4CDB-8115-CDC9605BDF9A}" destId="{7A42773F-0457-488F-ADF3-DF6077602E1A}" srcOrd="0" destOrd="0" presId="urn:microsoft.com/office/officeart/2008/layout/HorizontalMultiLevelHierarchy#1"/>
    <dgm:cxn modelId="{06BC528D-2A54-4254-B4F0-7009C9C3A844}" type="presParOf" srcId="{B3ECF13B-1590-4CDB-8115-CDC9605BDF9A}" destId="{22180353-6166-427F-BC43-E48E7575EBC1}" srcOrd="1" destOrd="0" presId="urn:microsoft.com/office/officeart/2008/layout/HorizontalMultiLevelHierarchy#1"/>
    <dgm:cxn modelId="{C334EC49-307B-4796-8B9F-43CC5C4DB8D8}" type="presParOf" srcId="{EA47C228-5F18-4172-9BF9-2CB8581CD95B}" destId="{F3C121D4-FFF3-44D9-AE70-E931BFF60422}" srcOrd="10" destOrd="0" presId="urn:microsoft.com/office/officeart/2008/layout/HorizontalMultiLevelHierarchy#1"/>
    <dgm:cxn modelId="{B6407E87-BC63-403F-A11B-55026D6A38D2}" type="presParOf" srcId="{F3C121D4-FFF3-44D9-AE70-E931BFF60422}" destId="{7B502B3A-E281-4686-A4A2-5E149DB157B4}" srcOrd="0" destOrd="0" presId="urn:microsoft.com/office/officeart/2008/layout/HorizontalMultiLevelHierarchy#1"/>
    <dgm:cxn modelId="{9B68F38B-A005-42C9-93BC-175969CCDE35}" type="presParOf" srcId="{EA47C228-5F18-4172-9BF9-2CB8581CD95B}" destId="{B197E4AF-7EA0-4AD2-B964-AA08414FBB8C}" srcOrd="11" destOrd="0" presId="urn:microsoft.com/office/officeart/2008/layout/HorizontalMultiLevelHierarchy#1"/>
    <dgm:cxn modelId="{1D36321A-1A09-4D86-B278-D258E8C82FA4}" type="presParOf" srcId="{B197E4AF-7EA0-4AD2-B964-AA08414FBB8C}" destId="{F198E521-517C-408E-B97E-B715C7ADBCAE}" srcOrd="0" destOrd="0" presId="urn:microsoft.com/office/officeart/2008/layout/HorizontalMultiLevelHierarchy#1"/>
    <dgm:cxn modelId="{E22B9A26-3183-440C-A5D8-1C7B4DF56622}" type="presParOf" srcId="{B197E4AF-7EA0-4AD2-B964-AA08414FBB8C}" destId="{CD41F5A5-D9FC-4885-AFC8-BB3E3019CC10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391560-ED93-4B2A-8488-77C77A802E5D}">
      <dsp:nvSpPr>
        <dsp:cNvPr id="0" name=""/>
        <dsp:cNvSpPr/>
      </dsp:nvSpPr>
      <dsp:spPr>
        <a:xfrm>
          <a:off x="3067545" y="2809220"/>
          <a:ext cx="3216439" cy="1961652"/>
        </a:xfrm>
        <a:prstGeom prst="ellipse">
          <a:avLst/>
        </a:prstGeom>
        <a:solidFill>
          <a:srgbClr val="A5DDF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3532B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Прогнозирование дополнительной потребности </a:t>
          </a:r>
          <a:endParaRPr lang="ru-RU" sz="2000" b="1" kern="1200" dirty="0">
            <a:solidFill>
              <a:srgbClr val="3532B2"/>
            </a:solidFill>
          </a:endParaRPr>
        </a:p>
      </dsp:txBody>
      <dsp:txXfrm>
        <a:off x="3538582" y="3096497"/>
        <a:ext cx="2274365" cy="1387098"/>
      </dsp:txXfrm>
    </dsp:sp>
    <dsp:sp modelId="{3AE81C19-8879-42D3-AA4E-16D552484600}">
      <dsp:nvSpPr>
        <dsp:cNvPr id="0" name=""/>
        <dsp:cNvSpPr/>
      </dsp:nvSpPr>
      <dsp:spPr>
        <a:xfrm rot="11670651">
          <a:off x="1301242" y="2769171"/>
          <a:ext cx="1939550" cy="69477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864D66-C31E-4013-B210-6C25D92C0642}">
      <dsp:nvSpPr>
        <dsp:cNvPr id="0" name=""/>
        <dsp:cNvSpPr/>
      </dsp:nvSpPr>
      <dsp:spPr>
        <a:xfrm>
          <a:off x="117557" y="2027782"/>
          <a:ext cx="2181637" cy="17296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среднегодовые показатели изменения количественного и качественного состава работников</a:t>
          </a:r>
          <a:endParaRPr lang="ru-RU" sz="1700" kern="1200" dirty="0"/>
        </a:p>
      </dsp:txBody>
      <dsp:txXfrm>
        <a:off x="168217" y="2078442"/>
        <a:ext cx="2080317" cy="1628353"/>
      </dsp:txXfrm>
    </dsp:sp>
    <dsp:sp modelId="{949D2CCB-8238-4BDF-99AA-078611D55C91}">
      <dsp:nvSpPr>
        <dsp:cNvPr id="0" name=""/>
        <dsp:cNvSpPr/>
      </dsp:nvSpPr>
      <dsp:spPr>
        <a:xfrm rot="14416041">
          <a:off x="2559124" y="1525815"/>
          <a:ext cx="2043687" cy="69477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99C1E8-2916-4B4F-B530-1CE5CA968530}">
      <dsp:nvSpPr>
        <dsp:cNvPr id="0" name=""/>
        <dsp:cNvSpPr/>
      </dsp:nvSpPr>
      <dsp:spPr>
        <a:xfrm>
          <a:off x="2045023" y="264700"/>
          <a:ext cx="2058315" cy="1442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прогнозы и бизнес-планы развития организаций</a:t>
          </a:r>
          <a:endParaRPr lang="ru-RU" sz="1700" kern="1200" dirty="0"/>
        </a:p>
      </dsp:txBody>
      <dsp:txXfrm>
        <a:off x="2087269" y="306946"/>
        <a:ext cx="1973823" cy="1357878"/>
      </dsp:txXfrm>
    </dsp:sp>
    <dsp:sp modelId="{4847DB98-FF7B-4C30-807A-668CD74160AC}">
      <dsp:nvSpPr>
        <dsp:cNvPr id="0" name=""/>
        <dsp:cNvSpPr/>
      </dsp:nvSpPr>
      <dsp:spPr>
        <a:xfrm rot="18341088">
          <a:off x="4932401" y="1533939"/>
          <a:ext cx="2228300" cy="69477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E41A17-47C1-4076-8080-B0DD987DB897}">
      <dsp:nvSpPr>
        <dsp:cNvPr id="0" name=""/>
        <dsp:cNvSpPr/>
      </dsp:nvSpPr>
      <dsp:spPr>
        <a:xfrm>
          <a:off x="5651801" y="245644"/>
          <a:ext cx="2089325" cy="14614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прогноз потребностей отрасли в регионе</a:t>
          </a:r>
          <a:endParaRPr lang="ru-RU" sz="1700" kern="1200" dirty="0"/>
        </a:p>
      </dsp:txBody>
      <dsp:txXfrm>
        <a:off x="5694605" y="288448"/>
        <a:ext cx="2003717" cy="1375845"/>
      </dsp:txXfrm>
    </dsp:sp>
    <dsp:sp modelId="{611D3FD3-59A4-4AF0-AC1B-C49DADF74E2F}">
      <dsp:nvSpPr>
        <dsp:cNvPr id="0" name=""/>
        <dsp:cNvSpPr/>
      </dsp:nvSpPr>
      <dsp:spPr>
        <a:xfrm rot="20802006">
          <a:off x="6129263" y="2809433"/>
          <a:ext cx="1799899" cy="69477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E9C93D-7B93-4AF7-A909-CD966149B82F}">
      <dsp:nvSpPr>
        <dsp:cNvPr id="0" name=""/>
        <dsp:cNvSpPr/>
      </dsp:nvSpPr>
      <dsp:spPr>
        <a:xfrm>
          <a:off x="7043969" y="2266948"/>
          <a:ext cx="1969777" cy="14609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effectLst/>
              <a:latin typeface="Arial" panose="020B0604020202020204" pitchFamily="34" charset="0"/>
              <a:ea typeface="Times New Roman" panose="02020603050405020304" pitchFamily="18" charset="0"/>
            </a:rPr>
            <a:t>программы кадрового обеспечения</a:t>
          </a:r>
          <a:endParaRPr lang="ru-RU" sz="1700" kern="1200" dirty="0"/>
        </a:p>
      </dsp:txBody>
      <dsp:txXfrm>
        <a:off x="7086758" y="2309737"/>
        <a:ext cx="1884199" cy="13753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#1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Sty" val="arr"/>
              <dgm:param type="endSty" val="noArr"/>
              <dgm:param type="begPts" val="auto"/>
              <dgm:param type="endPts" val="ct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#1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nodeVertAlign" val="t"/>
          <dgm:param type="fallback" val="2D"/>
        </dgm:alg>
      </dgm:if>
      <dgm:else name="Name2">
        <dgm:alg type="lin">
          <dgm:param type="linDir" val="from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#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0.5322</cdr:x>
      <cdr:y>0.37845</cdr:y>
    </cdr:from>
    <cdr:to>
      <cdr:x>1</cdr:x>
      <cdr:y>0.56672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347650" y="732569"/>
          <a:ext cx="1184574" cy="3644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45720" tIns="45720" rIns="45720" bIns="45720" rtlCol="0" anchor="t" anchorCtr="0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/>
            <a:t>3986 чел.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0.46416</cdr:x>
      <cdr:y>0.36879</cdr:y>
    </cdr:from>
    <cdr:to>
      <cdr:x>0.93934</cdr:x>
      <cdr:y>0.55779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157086" y="711137"/>
          <a:ext cx="1184553" cy="3644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ru-RU" sz="1600" b="1" dirty="0"/>
            <a:t>2821 чел.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498" cy="500306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92" y="0"/>
            <a:ext cx="2972498" cy="500306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r">
              <a:defRPr sz="1200"/>
            </a:lvl1pPr>
          </a:lstStyle>
          <a:p>
            <a:fld id="{CDC23481-68C4-4B6B-9EF7-EE2C8DBD39EE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78720"/>
            <a:ext cx="2972498" cy="500306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92" y="9478720"/>
            <a:ext cx="2972498" cy="500306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r">
              <a:defRPr sz="1200"/>
            </a:lvl1pPr>
          </a:lstStyle>
          <a:p>
            <a:fld id="{03A1F847-A8E5-45BA-86EF-9EE0823C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262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500063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500063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>
              <a:defRPr sz="1200"/>
            </a:lvl1pPr>
          </a:lstStyle>
          <a:p>
            <a:fld id="{44B06F37-536C-46B4-921F-156ECBF70838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7775"/>
            <a:ext cx="5984875" cy="3367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2" rIns="91425" bIns="457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802188"/>
            <a:ext cx="5486400" cy="3929062"/>
          </a:xfrm>
          <a:prstGeom prst="rect">
            <a:avLst/>
          </a:prstGeom>
        </p:spPr>
        <p:txBody>
          <a:bodyPr vert="horz" lIns="91425" tIns="45712" rIns="91425" bIns="4571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71800" cy="500062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78963"/>
            <a:ext cx="2971800" cy="500062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>
              <a:defRPr sz="1200"/>
            </a:lvl1pPr>
          </a:lstStyle>
          <a:p>
            <a:fld id="{F6BFF1F9-7D4C-4853-9763-168305123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880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3700" y="1241425"/>
            <a:ext cx="5972175" cy="33591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F1D07-A22C-4509-A325-38C5AB8E70AF}" type="slidenum">
              <a:rPr lang="de-DE" smtClean="0">
                <a:solidFill>
                  <a:prstClr val="black"/>
                </a:solidFill>
              </a:rPr>
              <a:t>8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3700" y="1241425"/>
            <a:ext cx="5972175" cy="33591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F1D07-A22C-4509-A325-38C5AB8E70AF}" type="slidenum">
              <a:rPr lang="de-DE" smtClean="0">
                <a:solidFill>
                  <a:prstClr val="black"/>
                </a:solidFill>
              </a:rPr>
              <a:t>16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940B7-E134-42DC-BCCD-EB9DAF029DA5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0">
              <a:defRPr/>
            </a:pPr>
            <a:fld id="{58EFE32D-ABF8-46D0-A181-0C0D8B80114C}" type="slidenum">
              <a:rPr lang="ru-RU">
                <a:solidFill>
                  <a:prstClr val="black"/>
                </a:solidFill>
                <a:latin typeface="Calibri" panose="020F0502020204030204"/>
              </a:rPr>
              <a:t>20</a:t>
            </a:fld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6875" y="1243013"/>
            <a:ext cx="5965825" cy="3355975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85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/>
            <a:endParaRPr lang="ru-RU" dirty="0"/>
          </a:p>
        </p:txBody>
      </p:sp>
      <p:sp>
        <p:nvSpPr>
          <p:cNvPr id="185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2DB265A2-9883-4547-BFD1-08B4A87E1C36}" type="slidenum">
              <a:rPr lang="ru-RU" smtClean="0">
                <a:solidFill>
                  <a:srgbClr val="000000"/>
                </a:solidFill>
                <a:latin typeface="Arial" panose="020B0604020202020204" pitchFamily="34" charset="0"/>
              </a:rPr>
              <a:t>55</a:t>
            </a:fld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BE29-5A65-455C-AFD4-2CF6555F2A6E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9AEA-181C-4064-853A-0EC0B4F531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BE29-5A65-455C-AFD4-2CF6555F2A6E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9AEA-181C-4064-853A-0EC0B4F531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BE29-5A65-455C-AFD4-2CF6555F2A6E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9AEA-181C-4064-853A-0EC0B4F531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t>10.02.2025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t>10.02.2025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t>10.02.2025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t>10.02.2025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t>10.02.2025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t>10.02.2025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t>10.02.2025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t>10.02.2025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BE29-5A65-455C-AFD4-2CF6555F2A6E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9AEA-181C-4064-853A-0EC0B4F531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t>10.02.2025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t>10.02.2025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t>10.02.2025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BE29-5A65-455C-AFD4-2CF6555F2A6E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9AEA-181C-4064-853A-0EC0B4F531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10.02.2025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BE29-5A65-455C-AFD4-2CF6555F2A6E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9AEA-181C-4064-853A-0EC0B4F531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BE29-5A65-455C-AFD4-2CF6555F2A6E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9AEA-181C-4064-853A-0EC0B4F531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BE29-5A65-455C-AFD4-2CF6555F2A6E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9AEA-181C-4064-853A-0EC0B4F531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BE29-5A65-455C-AFD4-2CF6555F2A6E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9AEA-181C-4064-853A-0EC0B4F531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BE29-5A65-455C-AFD4-2CF6555F2A6E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9AEA-181C-4064-853A-0EC0B4F531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BE29-5A65-455C-AFD4-2CF6555F2A6E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9AEA-181C-4064-853A-0EC0B4F531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9BE29-5A65-455C-AFD4-2CF6555F2A6E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B9AEA-181C-4064-853A-0EC0B4F531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3270">
              <a:srgbClr val="C0F7F6"/>
            </a:gs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87000">
              <a:srgbClr val="B4F0F2"/>
            </a:gs>
            <a:gs pos="48468">
              <a:srgbClr val="E3ECFD"/>
            </a:gs>
            <a:gs pos="100000">
              <a:srgbClr val="E0E1EC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35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t>10.02.2025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">
              <a:schemeClr val="accent4">
                <a:lumMod val="20000"/>
                <a:lumOff val="80000"/>
                <a:alpha val="48000"/>
              </a:schemeClr>
            </a:gs>
            <a:gs pos="17000">
              <a:srgbClr val="DDEDED">
                <a:alpha val="51000"/>
                <a:lumMod val="52000"/>
                <a:lumOff val="48000"/>
              </a:srgbClr>
            </a:gs>
            <a:gs pos="100000">
              <a:srgbClr val="D3F9ED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85;&#1089;&#1082;.&#1073;&#1077;&#1083;/" TargetMode="External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9536" y="424381"/>
            <a:ext cx="9246549" cy="743484"/>
          </a:xfrm>
        </p:spPr>
        <p:txBody>
          <a:bodyPr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254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Республиканский институт  профессионального образования</a:t>
            </a:r>
          </a:p>
        </p:txBody>
      </p:sp>
      <p:pic>
        <p:nvPicPr>
          <p:cNvPr id="10" name="Picture 10" descr="log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2163" y="182192"/>
            <a:ext cx="2030350" cy="122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6568181"/>
            <a:ext cx="12192000" cy="289819"/>
          </a:xfrm>
          <a:prstGeom prst="rect">
            <a:avLst/>
          </a:prstGeom>
          <a:solidFill>
            <a:srgbClr val="01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РЕСПУБЛИКАНСКИЙ ИНСТИТУТ ПРОФЕССИОНАЛЬНОГО ОБРАЗОВАНИЯ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/>
          <p:nvPr/>
        </p:nvSpPr>
        <p:spPr>
          <a:xfrm>
            <a:off x="1945131" y="3343322"/>
            <a:ext cx="7937494" cy="645795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cs typeface="+mn-lt"/>
                <a:sym typeface="+mn-ea"/>
              </a:rPr>
              <a:t>Развитие кадрового потенциала строительной отрасли</a:t>
            </a:r>
            <a:endParaRPr lang="ru-RU" altLang="en-US" sz="4800" b="1" dirty="0">
              <a:solidFill>
                <a:schemeClr val="accent1">
                  <a:lumMod val="75000"/>
                </a:schemeClr>
              </a:solidFill>
              <a:cs typeface="+mn-lt"/>
              <a:sym typeface="+mn-ea"/>
            </a:endParaRPr>
          </a:p>
        </p:txBody>
      </p:sp>
      <p:sp>
        <p:nvSpPr>
          <p:cNvPr id="8" name="Текстовое поле 5"/>
          <p:cNvSpPr txBox="1"/>
          <p:nvPr/>
        </p:nvSpPr>
        <p:spPr>
          <a:xfrm>
            <a:off x="7350539" y="5216441"/>
            <a:ext cx="4545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000" dirty="0">
                <a:solidFill>
                  <a:schemeClr val="accent1">
                    <a:lumMod val="50000"/>
                  </a:schemeClr>
                </a:solidFill>
              </a:rPr>
              <a:t>Валерий Николаевич Голубовский, </a:t>
            </a:r>
          </a:p>
          <a:p>
            <a:r>
              <a:rPr lang="ru-RU" altLang="en-US" sz="2000" dirty="0">
                <a:solidFill>
                  <a:schemeClr val="accent1">
                    <a:lumMod val="50000"/>
                  </a:schemeClr>
                </a:solidFill>
              </a:rPr>
              <a:t>ректор </a:t>
            </a:r>
            <a:r>
              <a:rPr lang="ru-RU" altLang="en-US" sz="2000" dirty="0" smtClean="0">
                <a:solidFill>
                  <a:schemeClr val="accent1">
                    <a:lumMod val="50000"/>
                  </a:schemeClr>
                </a:solidFill>
              </a:rPr>
              <a:t>УО РИПО</a:t>
            </a:r>
            <a:r>
              <a:rPr lang="ru-RU" altLang="en-US" sz="2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</a:p>
          <a:p>
            <a:r>
              <a:rPr lang="ru-RU" altLang="en-US" sz="2000" dirty="0">
                <a:solidFill>
                  <a:schemeClr val="accent1">
                    <a:lumMod val="50000"/>
                  </a:schemeClr>
                </a:solidFill>
              </a:rPr>
              <a:t>кандидат педагогических наук, доцент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725" y="529431"/>
            <a:ext cx="10515600" cy="4351338"/>
          </a:xfrm>
        </p:spPr>
        <p:txBody>
          <a:bodyPr/>
          <a:lstStyle/>
          <a:p>
            <a:pPr algn="just"/>
            <a:r>
              <a:rPr lang="ru-RU" sz="1800" dirty="0">
                <a:solidFill>
                  <a:srgbClr val="353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Прогнозирование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дополнительных потребностей и формирование заказа </a:t>
            </a:r>
            <a:r>
              <a:rPr lang="ru-RU" sz="1800" dirty="0">
                <a:solidFill>
                  <a:srgbClr val="353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осуществляются в автоматизированной информационной системе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«Подготовка прогнозных показателей приема и формирование органами государственного управления заказа на подготовку квалифицированных кадров»</a:t>
            </a:r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365250" y="1428750"/>
          <a:ext cx="9245600" cy="4987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468" y="114960"/>
            <a:ext cx="10223825" cy="652792"/>
          </a:xfrm>
        </p:spPr>
        <p:txBody>
          <a:bodyPr>
            <a:normAutofit/>
          </a:bodyPr>
          <a:lstStyle/>
          <a:p>
            <a:r>
              <a:rPr lang="ru-RU" sz="2000" b="1" dirty="0"/>
              <a:t>Информация о компонентах системы «Госзаказ и прием»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738" t="11572" r="9148" b="3579"/>
          <a:stretch>
            <a:fillRect/>
          </a:stretch>
        </p:blipFill>
        <p:spPr>
          <a:xfrm>
            <a:off x="904875" y="552330"/>
            <a:ext cx="10134600" cy="57928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445" y="-231874"/>
            <a:ext cx="10515600" cy="13255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Гродненская область  -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колледжей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0178" y="309370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	</a:t>
            </a:r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845169"/>
              </p:ext>
            </p:extLst>
          </p:nvPr>
        </p:nvGraphicFramePr>
        <p:xfrm>
          <a:off x="317380" y="419058"/>
          <a:ext cx="11647457" cy="5627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65571">
                  <a:extLst>
                    <a:ext uri="{9D8B030D-6E8A-4147-A177-3AD203B41FA5}">
                      <a16:colId xmlns:a16="http://schemas.microsoft.com/office/drawing/2014/main" xmlns="" val="2732924281"/>
                    </a:ext>
                  </a:extLst>
                </a:gridCol>
                <a:gridCol w="3881886">
                  <a:extLst>
                    <a:ext uri="{9D8B030D-6E8A-4147-A177-3AD203B41FA5}">
                      <a16:colId xmlns:a16="http://schemas.microsoft.com/office/drawing/2014/main" xmlns="" val="791921047"/>
                    </a:ext>
                  </a:extLst>
                </a:gridCol>
              </a:tblGrid>
              <a:tr h="30142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Профессионально-техническое</a:t>
                      </a:r>
                      <a:r>
                        <a:rPr lang="ru-RU" sz="1400" baseline="0" dirty="0" smtClean="0"/>
                        <a:t> образование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Среднее специальное образование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2885950"/>
                  </a:ext>
                </a:extLst>
              </a:tr>
              <a:tr h="10399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Общестроительные работы </a:t>
                      </a: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Арматурщик 3 разряда 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        Каменщик 4 разряда 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         Монтажник строительных конструкций» 3 разряда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         Плотник 3 разряда 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         Столяр 4 разряда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Монтаж и эксплуатация санитарно-технического оборудования зданий и сооружений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Техник по монтажу и эксплуатации санитарно-технического оборудования</a:t>
                      </a:r>
                      <a:endParaRPr lang="ru-RU" sz="1400" b="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7670634"/>
                  </a:ext>
                </a:extLst>
              </a:tr>
              <a:tr h="660111"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dirty="0" smtClean="0"/>
                        <a:t>Кровельные работы </a:t>
                      </a: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Кровельщик по металлическим кровлям 3 разряда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Строительство  и эксплуатация автомобильных дорог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/>
                        <a:t>Техник-строитель</a:t>
                      </a:r>
                      <a:endParaRPr lang="ru-RU" sz="1400" b="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4280437"/>
                  </a:ext>
                </a:extLst>
              </a:tr>
              <a:tr h="8500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Отделочные строительные работы </a:t>
                      </a: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Штукатур 4 разряда 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Маляр 3 разряда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778125" indent="-2778125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Монтажник каркасно-обшивных конструкций         сухого строительства 3 разряда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69899124"/>
                  </a:ext>
                </a:extLst>
              </a:tr>
              <a:tr h="660111">
                <a:tc>
                  <a:txBody>
                    <a:bodyPr/>
                    <a:lstStyle/>
                    <a:p>
                      <a:pPr marL="2781300" marR="0" indent="-2695575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Санитарно-технические работы    </a:t>
                      </a: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Монтажник санитарно-технических систем и оборудования     4  разряда 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695575" indent="-2695575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Слесарь-сантехник 4 разряда 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673075"/>
                  </a:ext>
                </a:extLst>
              </a:tr>
              <a:tr h="6601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Монтаж технологического оборудования, трубопроводов и металлоконструкций </a:t>
                      </a:r>
                    </a:p>
                    <a:p>
                      <a:pPr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Монтажник технологического оборудования и связанных с ним конструкций 4 разряда 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Слесарь по сборке металлоконструкций 4 разряда 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475584"/>
                  </a:ext>
                </a:extLst>
              </a:tr>
              <a:tr h="850006">
                <a:tc>
                  <a:txBody>
                    <a:bodyPr/>
                    <a:lstStyle/>
                    <a:p>
                      <a:pPr marL="3494088" marR="0" indent="-3494088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Реставрационно-восстановительные работы  </a:t>
                      </a: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Реставратор декоративно-       художественных покрасок 3 разряда,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94088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Реставратор памятников каменного зодчества 3 разряда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3597838"/>
                  </a:ext>
                </a:extLst>
              </a:tr>
              <a:tr h="5493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Строительство и эксплуатация автомобильных дорог и дорожных сооружений</a:t>
                      </a:r>
                    </a:p>
                    <a:p>
                      <a:pPr marL="3494088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Дорожный рабочий 3 разряда 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1242227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36966" y="5990075"/>
            <a:ext cx="11608283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7030A0"/>
                </a:solidFill>
              </a:rPr>
              <a:t>Обучение лиц </a:t>
            </a:r>
            <a:r>
              <a:rPr lang="ru-RU" sz="1400" b="1" dirty="0">
                <a:solidFill>
                  <a:srgbClr val="7030A0"/>
                </a:solidFill>
              </a:rPr>
              <a:t>с </a:t>
            </a:r>
            <a:r>
              <a:rPr lang="ru-RU" sz="1400" b="1" dirty="0" smtClean="0">
                <a:solidFill>
                  <a:srgbClr val="7030A0"/>
                </a:solidFill>
              </a:rPr>
              <a:t>особенностями </a:t>
            </a:r>
            <a:r>
              <a:rPr lang="ru-RU" sz="1400" b="1" dirty="0">
                <a:solidFill>
                  <a:srgbClr val="7030A0"/>
                </a:solidFill>
              </a:rPr>
              <a:t>психофизического </a:t>
            </a:r>
            <a:r>
              <a:rPr lang="ru-RU" sz="1400" b="1" dirty="0" smtClean="0">
                <a:solidFill>
                  <a:srgbClr val="7030A0"/>
                </a:solidFill>
              </a:rPr>
              <a:t>развития: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400" i="1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УО </a:t>
            </a:r>
            <a:r>
              <a:rPr lang="ru-RU" sz="1400" i="1" dirty="0">
                <a:solidFill>
                  <a:srgbClr val="7030A0"/>
                </a:solidFill>
                <a:ea typeface="Times New Roman" panose="02020603050405020304" pitchFamily="18" charset="0"/>
              </a:rPr>
              <a:t>«</a:t>
            </a:r>
            <a:r>
              <a:rPr lang="ru-RU" sz="1400" i="1" dirty="0" err="1">
                <a:solidFill>
                  <a:srgbClr val="7030A0"/>
                </a:solidFill>
                <a:ea typeface="Times New Roman" panose="02020603050405020304" pitchFamily="18" charset="0"/>
              </a:rPr>
              <a:t>Ивьвский</a:t>
            </a:r>
            <a:r>
              <a:rPr lang="ru-RU" sz="1400" i="1" dirty="0">
                <a:solidFill>
                  <a:srgbClr val="7030A0"/>
                </a:solidFill>
                <a:ea typeface="Times New Roman" panose="02020603050405020304" pitchFamily="18" charset="0"/>
              </a:rPr>
              <a:t> государственный колледж», УО «Гродненский государственный колледж строительных технологий» - </a:t>
            </a:r>
            <a:r>
              <a:rPr lang="ru-RU" sz="1400" i="1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по </a:t>
            </a:r>
            <a:r>
              <a:rPr lang="ru-RU" sz="1400" i="1" dirty="0">
                <a:solidFill>
                  <a:srgbClr val="7030A0"/>
                </a:solidFill>
                <a:ea typeface="Times New Roman" panose="02020603050405020304" pitchFamily="18" charset="0"/>
              </a:rPr>
              <a:t>специальности </a:t>
            </a:r>
            <a:r>
              <a:rPr lang="ru-RU" sz="1400" i="1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«Отделочные </a:t>
            </a:r>
            <a:r>
              <a:rPr lang="ru-RU" sz="1400" i="1" dirty="0">
                <a:solidFill>
                  <a:srgbClr val="7030A0"/>
                </a:solidFill>
                <a:ea typeface="Times New Roman" panose="02020603050405020304" pitchFamily="18" charset="0"/>
              </a:rPr>
              <a:t>строительные работы» (квалификации </a:t>
            </a:r>
            <a:r>
              <a:rPr lang="ru-RU" sz="1400" i="1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«</a:t>
            </a:r>
            <a:r>
              <a:rPr lang="ru-RU" sz="1400" i="1" dirty="0">
                <a:solidFill>
                  <a:srgbClr val="7030A0"/>
                </a:solidFill>
                <a:ea typeface="Times New Roman" panose="02020603050405020304" pitchFamily="18" charset="0"/>
              </a:rPr>
              <a:t>Штукатур» 3 </a:t>
            </a:r>
            <a:r>
              <a:rPr lang="ru-RU" sz="1400" i="1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разряда</a:t>
            </a:r>
            <a:r>
              <a:rPr lang="ru-RU" sz="1400" i="1" dirty="0">
                <a:solidFill>
                  <a:srgbClr val="7030A0"/>
                </a:solidFill>
                <a:ea typeface="Times New Roman" panose="02020603050405020304" pitchFamily="18" charset="0"/>
              </a:rPr>
              <a:t>,</a:t>
            </a:r>
            <a:r>
              <a:rPr lang="ru-RU" sz="1400" i="1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 «</a:t>
            </a:r>
            <a:r>
              <a:rPr lang="ru-RU" sz="1400" i="1" dirty="0">
                <a:solidFill>
                  <a:srgbClr val="7030A0"/>
                </a:solidFill>
                <a:ea typeface="Times New Roman" panose="02020603050405020304" pitchFamily="18" charset="0"/>
              </a:rPr>
              <a:t>Маляр» 3 разряда).</a:t>
            </a:r>
            <a:endParaRPr lang="ru-RU" sz="1400" dirty="0">
              <a:solidFill>
                <a:srgbClr val="7030A0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31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в 2025 году планируется открыть подготовку по новым специальностям: на уровне среднего специального   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Строительство </a:t>
            </a:r>
            <a:r>
              <a:rPr lang="ru-RU" dirty="0"/>
              <a:t>и эксплуатация </a:t>
            </a:r>
            <a:r>
              <a:rPr lang="ru-RU" dirty="0" err="1"/>
              <a:t>энергоэффективных</a:t>
            </a:r>
            <a:r>
              <a:rPr lang="ru-RU" dirty="0"/>
              <a:t> зданий и </a:t>
            </a:r>
            <a:r>
              <a:rPr lang="ru-RU" dirty="0" smtClean="0"/>
              <a:t>сооружений </a:t>
            </a:r>
            <a:r>
              <a:rPr lang="ru-RU" dirty="0"/>
              <a:t>(квалификация «</a:t>
            </a:r>
            <a:r>
              <a:rPr lang="ru-RU" dirty="0">
                <a:solidFill>
                  <a:srgbClr val="7030A0"/>
                </a:solidFill>
              </a:rPr>
              <a:t>Специалист по строительству и эксплуатации </a:t>
            </a:r>
            <a:r>
              <a:rPr lang="ru-RU" dirty="0" err="1">
                <a:solidFill>
                  <a:srgbClr val="7030A0"/>
                </a:solidFill>
              </a:rPr>
              <a:t>энергоэффективных</a:t>
            </a:r>
            <a:r>
              <a:rPr lang="ru-RU" dirty="0">
                <a:solidFill>
                  <a:srgbClr val="7030A0"/>
                </a:solidFill>
              </a:rPr>
              <a:t> зданий и сооружений</a:t>
            </a:r>
            <a:r>
              <a:rPr lang="ru-RU" dirty="0"/>
              <a:t>») </a:t>
            </a:r>
            <a:endParaRPr lang="ru-RU" dirty="0" smtClean="0"/>
          </a:p>
          <a:p>
            <a:pPr marL="0" indent="0">
              <a:buNone/>
            </a:pPr>
            <a:r>
              <a:rPr lang="ru-RU" i="1" dirty="0" smtClean="0"/>
              <a:t>в </a:t>
            </a:r>
            <a:r>
              <a:rPr lang="ru-RU" i="1" dirty="0"/>
              <a:t>УО «</a:t>
            </a:r>
            <a:r>
              <a:rPr lang="ru-RU" i="1" dirty="0" smtClean="0"/>
              <a:t>Гродненский </a:t>
            </a:r>
            <a:r>
              <a:rPr lang="ru-RU" i="1" dirty="0"/>
              <a:t>государственный политехнический колледж</a:t>
            </a:r>
            <a:r>
              <a:rPr lang="ru-RU" i="1" dirty="0" smtClean="0"/>
              <a:t>».</a:t>
            </a:r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r>
              <a:rPr lang="ru-RU" dirty="0" smtClean="0"/>
              <a:t>Строительство </a:t>
            </a:r>
            <a:r>
              <a:rPr lang="ru-RU" dirty="0"/>
              <a:t>и эксплуатация автомобильных дорог и дорожных </a:t>
            </a:r>
            <a:r>
              <a:rPr lang="ru-RU" dirty="0" smtClean="0"/>
              <a:t>сооружений </a:t>
            </a:r>
            <a:r>
              <a:rPr lang="ru-RU" dirty="0"/>
              <a:t>(квалификация </a:t>
            </a:r>
            <a:r>
              <a:rPr lang="ru-RU" dirty="0">
                <a:solidFill>
                  <a:srgbClr val="7030A0"/>
                </a:solidFill>
              </a:rPr>
              <a:t>«Дорожный рабочий» 3 разряда</a:t>
            </a:r>
            <a:r>
              <a:rPr lang="ru-RU" dirty="0" smtClean="0"/>
              <a:t>) </a:t>
            </a:r>
          </a:p>
          <a:p>
            <a:pPr marL="0" indent="0">
              <a:buNone/>
            </a:pPr>
            <a:r>
              <a:rPr lang="ru-RU" i="1" dirty="0" smtClean="0"/>
              <a:t>в </a:t>
            </a:r>
            <a:r>
              <a:rPr lang="ru-RU" i="1" dirty="0" err="1" smtClean="0"/>
              <a:t>УО«Слонимский</a:t>
            </a:r>
            <a:r>
              <a:rPr lang="ru-RU" i="1" dirty="0" smtClean="0"/>
              <a:t> </a:t>
            </a:r>
            <a:r>
              <a:rPr lang="ru-RU" i="1" dirty="0"/>
              <a:t>государственный колледж»</a:t>
            </a:r>
          </a:p>
        </p:txBody>
      </p:sp>
    </p:spTree>
    <p:extLst>
      <p:ext uri="{BB962C8B-B14F-4D97-AF65-F5344CB8AC3E}">
        <p14:creationId xmlns:p14="http://schemas.microsoft.com/office/powerpoint/2010/main" val="95412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874" y="206375"/>
            <a:ext cx="11306175" cy="4351338"/>
          </a:xfrm>
        </p:spPr>
        <p:txBody>
          <a:bodyPr/>
          <a:lstStyle/>
          <a:p>
            <a:pPr algn="just"/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Заказ формируется по специальностям, квалификациям, включенным в Общегосударственный классификатор Республики Беларусь ОКРБ 011-2022 "Специальности и квалификации".</a:t>
            </a:r>
          </a:p>
          <a:p>
            <a:pPr algn="just"/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</a:rPr>
              <a:t>П.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7. Государственные органы за один год до начала очередного пятилетнего </a:t>
            </a:r>
            <a:r>
              <a:rPr lang="ru-RU" sz="1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периода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обеспечивают прогнозирование в подчиненных организациях дополнительной потребности в отношении:</a:t>
            </a:r>
          </a:p>
          <a:p>
            <a:pPr indent="342900" algn="just">
              <a:spcBef>
                <a:spcPts val="1000"/>
              </a:spcBef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специалистов с общим и специальным </a:t>
            </a:r>
            <a:r>
              <a:rPr lang="ru-RU" sz="1800" u="sng" dirty="0">
                <a:solidFill>
                  <a:srgbClr val="353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высшим образованием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800" u="sng" dirty="0">
                <a:solidFill>
                  <a:srgbClr val="353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рабочих и специалистов со средним специальным образованием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ru-RU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 10-летний период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</a:p>
          <a:p>
            <a:pPr indent="342900" algn="just">
              <a:spcBef>
                <a:spcPts val="1000"/>
              </a:spcBef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рабочих и служащих </a:t>
            </a:r>
            <a:r>
              <a:rPr lang="ru-RU" sz="1800" u="sng" dirty="0">
                <a:solidFill>
                  <a:srgbClr val="353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 профессионально-техническим образованием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специалистов </a:t>
            </a:r>
            <a:r>
              <a:rPr lang="ru-RU" sz="1800" u="sng" dirty="0">
                <a:solidFill>
                  <a:srgbClr val="353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 углубленным высшим образованием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- </a:t>
            </a:r>
            <a:r>
              <a:rPr lang="ru-RU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 5-летний период.</a:t>
            </a:r>
          </a:p>
          <a:p>
            <a:endParaRPr lang="ru-RU" dirty="0"/>
          </a:p>
        </p:txBody>
      </p:sp>
      <p:sp>
        <p:nvSpPr>
          <p:cNvPr id="5" name="Стрелка вправо с вырезом 7"/>
          <p:cNvSpPr/>
          <p:nvPr/>
        </p:nvSpPr>
        <p:spPr>
          <a:xfrm>
            <a:off x="4682489" y="2780572"/>
            <a:ext cx="2217420" cy="648428"/>
          </a:xfrm>
          <a:prstGeom prst="notchedRightArrow">
            <a:avLst/>
          </a:prstGeom>
          <a:solidFill>
            <a:srgbClr val="9CEEC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до 1 мая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3885" y="2716366"/>
            <a:ext cx="3833876" cy="712634"/>
          </a:xfrm>
          <a:prstGeom prst="rect">
            <a:avLst/>
          </a:prstGeom>
          <a:solidFill>
            <a:srgbClr val="9CEEC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dirty="0">
                <a:solidFill>
                  <a:schemeClr val="tx1"/>
                </a:solidFill>
              </a:rPr>
              <a:t>о</a:t>
            </a:r>
            <a:r>
              <a:rPr lang="ru-RU" dirty="0" smtClean="0">
                <a:solidFill>
                  <a:schemeClr val="tx1"/>
                </a:solidFill>
              </a:rPr>
              <a:t>рганизации </a:t>
            </a:r>
            <a:r>
              <a:rPr lang="ru-RU" dirty="0">
                <a:solidFill>
                  <a:schemeClr val="tx1"/>
                </a:solidFill>
              </a:rPr>
              <a:t>направляют сведения </a:t>
            </a:r>
          </a:p>
          <a:p>
            <a:pPr algn="ctr">
              <a:lnSpc>
                <a:spcPct val="80000"/>
              </a:lnSpc>
            </a:pPr>
            <a:r>
              <a:rPr lang="ru-RU" dirty="0">
                <a:solidFill>
                  <a:schemeClr val="tx1"/>
                </a:solidFill>
              </a:rPr>
              <a:t>о дополнительной потребности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285799" y="2784391"/>
            <a:ext cx="3088449" cy="5765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государственный орган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3874" y="3692679"/>
            <a:ext cx="3833876" cy="6290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dirty="0">
                <a:solidFill>
                  <a:schemeClr val="tx1"/>
                </a:solidFill>
              </a:rPr>
              <a:t>государственные органы формируют заказ на подготовку </a:t>
            </a:r>
          </a:p>
        </p:txBody>
      </p:sp>
      <p:sp>
        <p:nvSpPr>
          <p:cNvPr id="9" name="Стрелка вправо с вырезом 7"/>
          <p:cNvSpPr/>
          <p:nvPr/>
        </p:nvSpPr>
        <p:spPr>
          <a:xfrm>
            <a:off x="4615813" y="3664889"/>
            <a:ext cx="2594609" cy="629062"/>
          </a:xfrm>
          <a:prstGeom prst="notched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до 15 февраля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468485" y="3646245"/>
            <a:ext cx="3390900" cy="629062"/>
          </a:xfrm>
          <a:prstGeom prst="rect">
            <a:avLst/>
          </a:prstGeom>
          <a:solidFill>
            <a:srgbClr val="3FCD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Министерство образования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7542" y="4675014"/>
            <a:ext cx="1985011" cy="568957"/>
          </a:xfrm>
          <a:prstGeom prst="rect">
            <a:avLst/>
          </a:prstGeom>
          <a:solidFill>
            <a:srgbClr val="3FCD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dirty="0">
                <a:solidFill>
                  <a:schemeClr val="tx1"/>
                </a:solidFill>
              </a:rPr>
              <a:t>Министерство образования</a:t>
            </a:r>
          </a:p>
        </p:txBody>
      </p:sp>
      <p:sp>
        <p:nvSpPr>
          <p:cNvPr id="12" name="Стрелка вправо с вырезом 7"/>
          <p:cNvSpPr/>
          <p:nvPr/>
        </p:nvSpPr>
        <p:spPr>
          <a:xfrm>
            <a:off x="2307965" y="4626095"/>
            <a:ext cx="1599185" cy="550593"/>
          </a:xfrm>
          <a:prstGeom prst="notched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согласует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79855" y="4482693"/>
            <a:ext cx="2807973" cy="953597"/>
          </a:xfrm>
          <a:prstGeom prst="rect">
            <a:avLst/>
          </a:prstGeom>
          <a:solidFill>
            <a:srgbClr val="3FCD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schemeClr val="tx1"/>
                </a:solidFill>
              </a:rPr>
              <a:t>Министерство </a:t>
            </a:r>
            <a:r>
              <a:rPr lang="ru-RU" dirty="0">
                <a:solidFill>
                  <a:schemeClr val="tx1"/>
                </a:solidFill>
              </a:rPr>
              <a:t>труда и социальной защиты, </a:t>
            </a:r>
            <a:r>
              <a:rPr lang="ru-RU" dirty="0" smtClean="0">
                <a:solidFill>
                  <a:schemeClr val="tx1"/>
                </a:solidFill>
              </a:rPr>
              <a:t>Министерство </a:t>
            </a:r>
            <a:r>
              <a:rPr lang="ru-RU" dirty="0">
                <a:solidFill>
                  <a:schemeClr val="tx1"/>
                </a:solidFill>
              </a:rPr>
              <a:t>экономики </a:t>
            </a:r>
          </a:p>
        </p:txBody>
      </p:sp>
      <p:sp>
        <p:nvSpPr>
          <p:cNvPr id="14" name="Стрелка вправо с вырезом 7"/>
          <p:cNvSpPr/>
          <p:nvPr/>
        </p:nvSpPr>
        <p:spPr>
          <a:xfrm>
            <a:off x="6860534" y="4670710"/>
            <a:ext cx="1751588" cy="559773"/>
          </a:xfrm>
          <a:prstGeom prst="notched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ежегодно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678798" y="4537973"/>
            <a:ext cx="3390900" cy="890399"/>
          </a:xfrm>
          <a:prstGeom prst="rect">
            <a:avLst/>
          </a:prstGeom>
          <a:solidFill>
            <a:srgbClr val="3FCD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dirty="0">
                <a:solidFill>
                  <a:schemeClr val="tx1"/>
                </a:solidFill>
              </a:rPr>
              <a:t>формирует прогнозные показатели приема на </a:t>
            </a:r>
          </a:p>
          <a:p>
            <a:pPr algn="ctr">
              <a:lnSpc>
                <a:spcPct val="80000"/>
              </a:lnSpc>
            </a:pPr>
            <a:r>
              <a:rPr lang="ru-RU" dirty="0">
                <a:solidFill>
                  <a:schemeClr val="tx1"/>
                </a:solidFill>
              </a:rPr>
              <a:t>5-летний период по профилям образования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36825" y="5793026"/>
            <a:ext cx="2807973" cy="765456"/>
          </a:xfrm>
          <a:prstGeom prst="rect">
            <a:avLst/>
          </a:prstGeom>
          <a:solidFill>
            <a:srgbClr val="C9A6E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schemeClr val="tx1"/>
                </a:solidFill>
              </a:rPr>
              <a:t>Министерство </a:t>
            </a:r>
            <a:r>
              <a:rPr lang="ru-RU" dirty="0">
                <a:solidFill>
                  <a:schemeClr val="tx1"/>
                </a:solidFill>
              </a:rPr>
              <a:t>труда и социальной защиты</a:t>
            </a:r>
          </a:p>
        </p:txBody>
      </p:sp>
      <p:sp>
        <p:nvSpPr>
          <p:cNvPr id="17" name="Стрелка вправо с вырезом 7"/>
          <p:cNvSpPr/>
          <p:nvPr/>
        </p:nvSpPr>
        <p:spPr>
          <a:xfrm>
            <a:off x="4031262" y="5900457"/>
            <a:ext cx="1959235" cy="550593"/>
          </a:xfrm>
          <a:prstGeom prst="notchedRightArrow">
            <a:avLst/>
          </a:prstGeom>
          <a:solidFill>
            <a:srgbClr val="C9A6E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до 1 ноября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176961" y="5698956"/>
            <a:ext cx="4767264" cy="953597"/>
          </a:xfrm>
          <a:prstGeom prst="rect">
            <a:avLst/>
          </a:prstGeom>
          <a:solidFill>
            <a:srgbClr val="C9A6E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формирует потребности экономики в кадрах на 5-летний период по профессионально-квалификационным группам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8110" y="192967"/>
            <a:ext cx="4491990" cy="938075"/>
          </a:xfrm>
          <a:prstGeom prst="rect">
            <a:avLst/>
          </a:prstGeom>
          <a:solidFill>
            <a:srgbClr val="9CEEC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000" dirty="0">
                <a:solidFill>
                  <a:schemeClr val="tx1"/>
                </a:solidFill>
              </a:rPr>
              <a:t>Организации направляют сведения </a:t>
            </a:r>
          </a:p>
          <a:p>
            <a:pPr algn="ctr">
              <a:lnSpc>
                <a:spcPct val="80000"/>
              </a:lnSpc>
            </a:pPr>
            <a:r>
              <a:rPr lang="ru-RU" sz="2000" dirty="0">
                <a:solidFill>
                  <a:schemeClr val="tx1"/>
                </a:solidFill>
              </a:rPr>
              <a:t>о дополнительной потребности 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768313" y="1775634"/>
            <a:ext cx="4266172" cy="926236"/>
          </a:xfrm>
          <a:prstGeom prst="rect">
            <a:avLst/>
          </a:prstGeom>
          <a:solidFill>
            <a:srgbClr val="A5DDF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Заключают </a:t>
            </a:r>
            <a:r>
              <a:rPr lang="ru-RU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договоры</a:t>
            </a:r>
            <a:r>
              <a:rPr lang="ru-R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 взаимодействии учреждения образования с организацией - заказчиком кадров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бъект 7"/>
          <p:cNvSpPr txBox="1"/>
          <p:nvPr/>
        </p:nvSpPr>
        <p:spPr>
          <a:xfrm>
            <a:off x="7214150" y="1758696"/>
            <a:ext cx="4372451" cy="828411"/>
          </a:xfrm>
          <a:prstGeom prst="rect">
            <a:avLst/>
          </a:prstGeom>
          <a:solidFill>
            <a:srgbClr val="E6CAFE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Направляют  в учреждения образования </a:t>
            </a:r>
            <a:r>
              <a:rPr lang="ru-RU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заявки </a:t>
            </a:r>
            <a:r>
              <a:rPr lang="ru-R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подготовку специалистов, рабочих, служащих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трелка вправо с вырезом 7"/>
          <p:cNvSpPr/>
          <p:nvPr/>
        </p:nvSpPr>
        <p:spPr>
          <a:xfrm rot="2086925">
            <a:off x="6130916" y="1331999"/>
            <a:ext cx="1102536" cy="467739"/>
          </a:xfrm>
          <a:prstGeom prst="notchedRightArrow">
            <a:avLst/>
          </a:prstGeom>
          <a:solidFill>
            <a:srgbClr val="E6CAF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Стрелка вправо с вырезом 7"/>
          <p:cNvSpPr/>
          <p:nvPr/>
        </p:nvSpPr>
        <p:spPr>
          <a:xfrm rot="8699234">
            <a:off x="5114872" y="1306432"/>
            <a:ext cx="958421" cy="480170"/>
          </a:xfrm>
          <a:prstGeom prst="notchedRightArrow">
            <a:avLst/>
          </a:prstGeom>
          <a:solidFill>
            <a:srgbClr val="A5DDF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61607" y="2779153"/>
            <a:ext cx="1001561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>
              <a:spcBef>
                <a:spcPts val="1000"/>
              </a:spcBef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П.14 </a:t>
            </a:r>
            <a:r>
              <a:rPr lang="ru-RU" sz="1800" dirty="0">
                <a:solidFill>
                  <a:srgbClr val="353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Заключение договоров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 взаимодействии, </a:t>
            </a:r>
            <a:r>
              <a:rPr lang="ru-RU" sz="1800" dirty="0">
                <a:solidFill>
                  <a:srgbClr val="353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согласование заявок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 подготовку учреждениями образования </a:t>
            </a:r>
            <a:r>
              <a:rPr lang="ru-RU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допускаются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если количество лиц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(по годам), </a:t>
            </a:r>
            <a:r>
              <a:rPr lang="ru-RU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заявляемое для подготовки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 учреждении образования, указанное в приложении к договору о взаимодействии, в заявке на подготовку, </a:t>
            </a:r>
            <a:r>
              <a:rPr lang="ru-RU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соответствует данным, размещенным в автоматизированной системе.</a:t>
            </a:r>
          </a:p>
        </p:txBody>
      </p:sp>
      <p:sp>
        <p:nvSpPr>
          <p:cNvPr id="14" name="Стрелка вправо с вырезом 7"/>
          <p:cNvSpPr/>
          <p:nvPr/>
        </p:nvSpPr>
        <p:spPr>
          <a:xfrm>
            <a:off x="4400551" y="4420454"/>
            <a:ext cx="2625012" cy="648428"/>
          </a:xfrm>
          <a:prstGeom prst="notchedRightArrow">
            <a:avLst/>
          </a:prstGeom>
          <a:solidFill>
            <a:srgbClr val="9CEEC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до 1 октября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61607" y="4563291"/>
            <a:ext cx="2779369" cy="1011182"/>
          </a:xfrm>
          <a:prstGeom prst="rect">
            <a:avLst/>
          </a:prstGeom>
          <a:solidFill>
            <a:srgbClr val="9CEEC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dirty="0">
                <a:solidFill>
                  <a:schemeClr val="tx1"/>
                </a:solidFill>
              </a:rPr>
              <a:t>Организации ежегодно </a:t>
            </a:r>
          </a:p>
          <a:p>
            <a:pPr algn="ctr">
              <a:lnSpc>
                <a:spcPct val="80000"/>
              </a:lnSpc>
            </a:pPr>
            <a:r>
              <a:rPr lang="ru-R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уточняют сведения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35487" y="4358133"/>
            <a:ext cx="3289638" cy="6917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государственный орган</a:t>
            </a:r>
          </a:p>
        </p:txBody>
      </p:sp>
      <p:sp>
        <p:nvSpPr>
          <p:cNvPr id="17" name="Стрелка вправо с вырезом 7"/>
          <p:cNvSpPr/>
          <p:nvPr/>
        </p:nvSpPr>
        <p:spPr>
          <a:xfrm rot="801421">
            <a:off x="4303205" y="5308151"/>
            <a:ext cx="2800287" cy="780699"/>
          </a:xfrm>
          <a:prstGeom prst="notchedRightArrow">
            <a:avLst/>
          </a:prstGeom>
          <a:solidFill>
            <a:srgbClr val="9CEEC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вносят изменения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273723" y="5313635"/>
            <a:ext cx="2904895" cy="576584"/>
          </a:xfrm>
          <a:prstGeom prst="rect">
            <a:avLst/>
          </a:prstGeom>
          <a:solidFill>
            <a:srgbClr val="A5DDF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Договор о взаимодействии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273723" y="6051299"/>
            <a:ext cx="2904895" cy="576584"/>
          </a:xfrm>
          <a:prstGeom prst="rect">
            <a:avLst/>
          </a:prstGeom>
          <a:solidFill>
            <a:srgbClr val="E6CAF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ru-R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Заявка на подготовку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7127" y="329511"/>
            <a:ext cx="8544949" cy="576064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 Республики Беларусь</a:t>
            </a:r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00222" y="1000108"/>
            <a:ext cx="6624736" cy="775890"/>
          </a:xfr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Республиканский институт  </a:t>
            </a:r>
            <a:b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профессионального образования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 descr="МО новый лог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1903" y="149634"/>
            <a:ext cx="1300749" cy="13012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105" y="326392"/>
            <a:ext cx="1562968" cy="947782"/>
          </a:xfrm>
          <a:prstGeom prst="rect">
            <a:avLst/>
          </a:prstGeom>
        </p:spPr>
      </p:pic>
      <p:sp>
        <p:nvSpPr>
          <p:cNvPr id="11" name="Подзаголовок 2"/>
          <p:cNvSpPr txBox="1"/>
          <p:nvPr/>
        </p:nvSpPr>
        <p:spPr>
          <a:xfrm>
            <a:off x="800599" y="3147851"/>
            <a:ext cx="10801200" cy="16382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5FCBEF"/>
              </a:buClr>
              <a:defRPr/>
            </a:pPr>
            <a:r>
              <a:rPr lang="ru-RU" sz="2400" b="1" cap="all" dirty="0">
                <a:ln w="0"/>
                <a:solidFill>
                  <a:srgbClr val="2E83C3">
                    <a:lumMod val="75000"/>
                  </a:srgb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Организация целевой подготовки: основные требования</a:t>
            </a:r>
            <a:endParaRPr lang="ru-RU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78670" y="5209891"/>
            <a:ext cx="49480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Ольга Николаевна Кулик, 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начальник центра развития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профессионального образования 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УО РИПО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12"/>
          <p:cNvSpPr txBox="1"/>
          <p:nvPr/>
        </p:nvSpPr>
        <p:spPr>
          <a:xfrm>
            <a:off x="646858" y="280174"/>
            <a:ext cx="11545142" cy="595636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2800" b="1" dirty="0">
                <a:solidFill>
                  <a:srgbClr val="5B9BD5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Характеристика системы ПТО и ССО для строительной отрасли</a:t>
            </a:r>
          </a:p>
        </p:txBody>
      </p:sp>
      <p:grpSp>
        <p:nvGrpSpPr>
          <p:cNvPr id="43" name="Группа 42"/>
          <p:cNvGrpSpPr/>
          <p:nvPr/>
        </p:nvGrpSpPr>
        <p:grpSpPr>
          <a:xfrm>
            <a:off x="1430129" y="1282107"/>
            <a:ext cx="4461121" cy="1510042"/>
            <a:chOff x="4819979" y="1440433"/>
            <a:chExt cx="4572941" cy="917925"/>
          </a:xfrm>
          <a:solidFill>
            <a:srgbClr val="00B050"/>
          </a:solidFill>
        </p:grpSpPr>
        <p:sp>
          <p:nvSpPr>
            <p:cNvPr id="44" name="Прямоугольник 43"/>
            <p:cNvSpPr/>
            <p:nvPr/>
          </p:nvSpPr>
          <p:spPr>
            <a:xfrm>
              <a:off x="4819979" y="1568354"/>
              <a:ext cx="4017446" cy="662083"/>
            </a:xfrm>
            <a:prstGeom prst="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500" b="1" dirty="0">
                  <a:cs typeface="Arial" panose="020B0604020202020204" pitchFamily="34" charset="0"/>
                </a:rPr>
                <a:t>  </a:t>
              </a:r>
            </a:p>
          </p:txBody>
        </p:sp>
        <p:sp>
          <p:nvSpPr>
            <p:cNvPr id="45" name="Скругленный прямоугольник 6"/>
            <p:cNvSpPr/>
            <p:nvPr/>
          </p:nvSpPr>
          <p:spPr>
            <a:xfrm>
              <a:off x="8281930" y="1440433"/>
              <a:ext cx="1110990" cy="917925"/>
            </a:xfrm>
            <a:prstGeom prst="round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500" b="1" dirty="0"/>
                <a:t>293</a:t>
              </a:r>
            </a:p>
          </p:txBody>
        </p:sp>
      </p:grpSp>
      <p:pic>
        <p:nvPicPr>
          <p:cNvPr id="47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 bwMode="auto">
          <a:xfrm>
            <a:off x="86930" y="2131635"/>
            <a:ext cx="1343199" cy="119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1499399" y="1480310"/>
            <a:ext cx="327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Количество УО, реализующих программы ПТО и ССО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 в 2024 году</a:t>
            </a:r>
          </a:p>
        </p:txBody>
      </p:sp>
      <p:sp>
        <p:nvSpPr>
          <p:cNvPr id="50" name="TextBox 24"/>
          <p:cNvSpPr txBox="1">
            <a:spLocks noChangeArrowheads="1"/>
          </p:cNvSpPr>
          <p:nvPr/>
        </p:nvSpPr>
        <p:spPr bwMode="auto">
          <a:xfrm>
            <a:off x="6006269" y="1543972"/>
            <a:ext cx="27825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000" b="1" dirty="0">
                <a:latin typeface="+mn-lt"/>
              </a:rPr>
              <a:t>Прием</a:t>
            </a:r>
            <a:r>
              <a:rPr lang="en-US" altLang="ru-RU" sz="2000" b="1" dirty="0">
                <a:latin typeface="+mn-lt"/>
              </a:rPr>
              <a:t> 202</a:t>
            </a:r>
            <a:r>
              <a:rPr lang="ru-RU" altLang="ru-RU" sz="2000" b="1" dirty="0">
                <a:latin typeface="+mn-lt"/>
              </a:rPr>
              <a:t>4 </a:t>
            </a:r>
            <a:br>
              <a:rPr lang="ru-RU" altLang="ru-RU" sz="2000" b="1" dirty="0">
                <a:latin typeface="+mn-lt"/>
              </a:rPr>
            </a:br>
            <a:endParaRPr lang="ru-RU" altLang="ru-RU" sz="2000" b="1" dirty="0">
              <a:latin typeface="+mn-lt"/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8788818" y="1544955"/>
            <a:ext cx="31209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000" b="1" dirty="0">
                <a:latin typeface="+mn-lt"/>
              </a:rPr>
              <a:t>Выпуск</a:t>
            </a:r>
            <a:r>
              <a:rPr lang="en-US" altLang="ru-RU" sz="2000" b="1" dirty="0">
                <a:latin typeface="+mn-lt"/>
              </a:rPr>
              <a:t> 202</a:t>
            </a:r>
            <a:r>
              <a:rPr lang="ru-RU" altLang="ru-RU" sz="2000" b="1" dirty="0">
                <a:latin typeface="+mn-lt"/>
              </a:rPr>
              <a:t>4 </a:t>
            </a:r>
            <a:br>
              <a:rPr lang="ru-RU" altLang="ru-RU" sz="2000" b="1" dirty="0">
                <a:latin typeface="+mn-lt"/>
              </a:rPr>
            </a:br>
            <a:endParaRPr lang="ru-RU" altLang="ru-RU" sz="2000" dirty="0">
              <a:latin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507419" y="1825892"/>
            <a:ext cx="1170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25,6 </a:t>
            </a:r>
            <a:r>
              <a:rPr lang="ru-RU" sz="1400" b="1" dirty="0">
                <a:solidFill>
                  <a:schemeClr val="bg1"/>
                </a:solidFill>
              </a:rPr>
              <a:t>тыс. чел. 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63" name="Диаграмма 62"/>
          <p:cNvGraphicFramePr/>
          <p:nvPr/>
        </p:nvGraphicFramePr>
        <p:xfrm>
          <a:off x="6092132" y="1983232"/>
          <a:ext cx="2678775" cy="186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4" name="Диаграмма 63"/>
          <p:cNvGraphicFramePr/>
          <p:nvPr/>
        </p:nvGraphicFramePr>
        <p:xfrm>
          <a:off x="9221831" y="1945767"/>
          <a:ext cx="2637123" cy="1859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5" name="Диаграмма 64"/>
          <p:cNvGraphicFramePr/>
          <p:nvPr/>
        </p:nvGraphicFramePr>
        <p:xfrm>
          <a:off x="2454436" y="4820872"/>
          <a:ext cx="3358098" cy="2015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27" name="Группа 26"/>
          <p:cNvGrpSpPr/>
          <p:nvPr/>
        </p:nvGrpSpPr>
        <p:grpSpPr>
          <a:xfrm>
            <a:off x="1368861" y="2858036"/>
            <a:ext cx="4522390" cy="1840506"/>
            <a:chOff x="4788532" y="1440433"/>
            <a:chExt cx="4550654" cy="835838"/>
          </a:xfrm>
          <a:solidFill>
            <a:srgbClr val="00B050"/>
          </a:solidFill>
        </p:grpSpPr>
        <p:sp>
          <p:nvSpPr>
            <p:cNvPr id="28" name="Прямоугольник 27"/>
            <p:cNvSpPr/>
            <p:nvPr/>
          </p:nvSpPr>
          <p:spPr>
            <a:xfrm>
              <a:off x="4788532" y="1568354"/>
              <a:ext cx="4048893" cy="662083"/>
            </a:xfrm>
            <a:prstGeom prst="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500" b="1" dirty="0">
                  <a:cs typeface="Arial" panose="020B0604020202020204" pitchFamily="34" charset="0"/>
                </a:rPr>
                <a:t>  </a:t>
              </a:r>
            </a:p>
          </p:txBody>
        </p:sp>
        <p:sp>
          <p:nvSpPr>
            <p:cNvPr id="29" name="Скругленный прямоугольник 6"/>
            <p:cNvSpPr/>
            <p:nvPr/>
          </p:nvSpPr>
          <p:spPr>
            <a:xfrm>
              <a:off x="8281932" y="1440433"/>
              <a:ext cx="1057254" cy="835838"/>
            </a:xfrm>
            <a:prstGeom prst="round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500" b="1" dirty="0"/>
            </a:p>
            <a:p>
              <a:pPr algn="ctr"/>
              <a:endParaRPr lang="ru-RU" sz="2500" b="1" dirty="0"/>
            </a:p>
            <a:p>
              <a:pPr algn="ctr"/>
              <a:endParaRPr lang="ru-RU" sz="2500" b="1" dirty="0"/>
            </a:p>
            <a:p>
              <a:pPr algn="ctr"/>
              <a:r>
                <a:rPr lang="ru-RU" sz="2500" b="1" dirty="0"/>
                <a:t>59/</a:t>
              </a:r>
            </a:p>
            <a:p>
              <a:pPr algn="ctr"/>
              <a:r>
                <a:rPr lang="ru-RU" sz="2500" b="1" dirty="0"/>
                <a:t>33</a:t>
              </a:r>
            </a:p>
            <a:p>
              <a:pPr algn="ctr"/>
              <a:endParaRPr lang="ru-RU" sz="2500" b="1" dirty="0"/>
            </a:p>
            <a:p>
              <a:pPr algn="ctr"/>
              <a:endParaRPr lang="ru-RU" sz="2500" b="1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533357" y="3134983"/>
            <a:ext cx="3276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Количество УО, осуществляющих подготовку по специальностям для строительной отрасли </a:t>
            </a:r>
            <a:endParaRPr lang="en-US" sz="1600" b="1" dirty="0">
              <a:solidFill>
                <a:schemeClr val="bg1"/>
              </a:solidFill>
            </a:endParaRP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в 2024 году: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ПТО/ССО</a:t>
            </a:r>
          </a:p>
        </p:txBody>
      </p:sp>
      <p:sp>
        <p:nvSpPr>
          <p:cNvPr id="31" name="TextBox 1"/>
          <p:cNvSpPr txBox="1"/>
          <p:nvPr/>
        </p:nvSpPr>
        <p:spPr>
          <a:xfrm>
            <a:off x="9426652" y="2329475"/>
            <a:ext cx="1184565" cy="36444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/>
              <a:t>1781 чел.</a:t>
            </a:r>
          </a:p>
        </p:txBody>
      </p:sp>
      <p:sp>
        <p:nvSpPr>
          <p:cNvPr id="32" name="TextBox 1"/>
          <p:cNvSpPr txBox="1"/>
          <p:nvPr/>
        </p:nvSpPr>
        <p:spPr>
          <a:xfrm>
            <a:off x="6437194" y="2339163"/>
            <a:ext cx="1184565" cy="36444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/>
              <a:t>2413 чел.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7686813" y="3712909"/>
            <a:ext cx="2637123" cy="528450"/>
            <a:chOff x="7421777" y="3372210"/>
            <a:chExt cx="2710500" cy="497317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7421777" y="3422339"/>
              <a:ext cx="481738" cy="424481"/>
            </a:xfrm>
            <a:prstGeom prst="rect">
              <a:avLst/>
            </a:prstGeom>
            <a:solidFill>
              <a:srgbClr val="65A1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9399896" y="3407862"/>
              <a:ext cx="73238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/>
                <a:t>ПТО</a:t>
              </a: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7956375" y="3372210"/>
              <a:ext cx="8243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/>
                <a:t>ССО</a:t>
              </a: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8881287" y="3444468"/>
              <a:ext cx="419058" cy="389407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FB9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10" descr="%D0%BF%D0%BE%D1%88%D0%B8%D0%B2-%D0%BC%D0%B5%D1%85%D0%BE%D0%B2%D1%8B%D1%85-%D0%B8%D0%B7%D0%B4%D0%B5%D0%BB%D0%B8%D0%B9"/>
          <p:cNvSpPr>
            <a:spLocks noChangeAspect="1" noChangeArrowheads="1"/>
          </p:cNvSpPr>
          <p:nvPr/>
        </p:nvSpPr>
        <p:spPr bwMode="auto">
          <a:xfrm>
            <a:off x="5943600" y="3569208"/>
            <a:ext cx="304800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ru-RU"/>
          </a:p>
        </p:txBody>
      </p:sp>
      <p:sp>
        <p:nvSpPr>
          <p:cNvPr id="42" name="Содержимое 2"/>
          <p:cNvSpPr txBox="1"/>
          <p:nvPr/>
        </p:nvSpPr>
        <p:spPr>
          <a:xfrm>
            <a:off x="6658777" y="1702182"/>
            <a:ext cx="5365685" cy="5296411"/>
          </a:xfrm>
          <a:prstGeom prst="rect">
            <a:avLst/>
          </a:prstGeom>
        </p:spPr>
        <p:txBody>
          <a:bodyPr lIns="68568" tIns="34289" rIns="68568" bIns="34289"/>
          <a:lstStyle/>
          <a:p>
            <a:pPr marL="285750" indent="-285750" defTabSz="9144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ru-RU" sz="1300" dirty="0">
              <a:cs typeface="Times New Roman" panose="02020603050405020304" pitchFamily="18" charset="0"/>
            </a:endParaRPr>
          </a:p>
        </p:txBody>
      </p:sp>
      <p:sp>
        <p:nvSpPr>
          <p:cNvPr id="47" name="Равнобедренный треугольник 46"/>
          <p:cNvSpPr/>
          <p:nvPr/>
        </p:nvSpPr>
        <p:spPr>
          <a:xfrm rot="10800000">
            <a:off x="6173871" y="809990"/>
            <a:ext cx="5943600" cy="997481"/>
          </a:xfrm>
          <a:prstGeom prst="triangle">
            <a:avLst>
              <a:gd name="adj" fmla="val 49643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7478916" y="642129"/>
            <a:ext cx="33335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>
              <a:latin typeface="Calibri" panose="020F0502020204030204" pitchFamily="34" charset="0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algn="ctr"/>
            <a:r>
              <a:rPr lang="ru-RU" sz="1600" b="1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С</a:t>
            </a:r>
            <a:r>
              <a:rPr lang="ru-RU" sz="1600" b="1" dirty="0" smtClean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реднее </a:t>
            </a:r>
            <a:r>
              <a:rPr lang="ru-RU" sz="1600" b="1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специальное образование</a:t>
            </a:r>
          </a:p>
          <a:p>
            <a:pPr algn="ctr"/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-193868" y="49753"/>
            <a:ext cx="1203576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b="1" dirty="0">
                <a:solidFill>
                  <a:srgbClr val="5B9BD5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x-none" sz="2400" b="1" dirty="0">
                <a:solidFill>
                  <a:srgbClr val="5B9BD5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пециальност</a:t>
            </a:r>
            <a:r>
              <a:rPr lang="ru-RU" sz="2400" b="1" dirty="0">
                <a:solidFill>
                  <a:srgbClr val="5B9BD5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2400" b="1" dirty="0" err="1">
                <a:solidFill>
                  <a:srgbClr val="5B9BD5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sz="2400" b="1" dirty="0">
                <a:solidFill>
                  <a:srgbClr val="5B9BD5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квалификации, по которым осуществляется </a:t>
            </a:r>
            <a:br>
              <a:rPr lang="ru-RU" sz="2400" b="1" dirty="0">
                <a:solidFill>
                  <a:srgbClr val="5B9BD5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>
                <a:solidFill>
                  <a:srgbClr val="5B9BD5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подготовка в учреждениях образования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7990" y="642129"/>
            <a:ext cx="6076945" cy="6244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30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Маляр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Каменщик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Арматурщик 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Бетонщик 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Облицовщик-плиточник 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Облицовщик синтетическими материалами 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Штукатур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Кровельщик по металлическим кровлям 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Кровельщик по рулонным кровлям и по кровлям из штучных материалов 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Жестянщик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Плотник 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Столяр 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Печник 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Стропальщик 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Плотник-бетонщик 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Изолировщик на термоизоляции 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Укладчик напольных покрытий 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Монтажник каркасно-обшивных конструкций сухого строительства 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Монтажник санитарно-технических систем и оборудования 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Слесарь-сантехник 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Монтажник строительных конструкций 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Монтажник наружных трубопроводов 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Монтажник технологического оборудования и связанных с ним конструкций 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Слесарь по сборке металлоконструкций 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Реставратор декоративно-художественных покрасок 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Реставратор декоративных штукатурок и лепных изделий 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Мостовщик 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Дорожный рабочий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1" y="1786357"/>
            <a:ext cx="59436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Производство бетонных и железобетонных изделий и конструкций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3532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(Техник-технолог)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Производство силикатных материалов и изделий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3532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(Техник-технолог)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Архитектурное проектирование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3532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(Техник-архитектор)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Архитектурный дизайн городской среды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3532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(Техник-архитектор)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Строительство зданий и сооружений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3532B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(Техник-строитель)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Строительство зданий и сооружений (педагогическая деятельность)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3532B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(Техник-строитель. Мастер производственного обучения)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и эксплуатация энергоэффективных зданий и сооружений </a:t>
            </a:r>
            <a:r>
              <a:rPr lang="ru-RU" sz="1400" dirty="0">
                <a:solidFill>
                  <a:srgbClr val="3532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(Специалист по строительству и эксплуатации энергоэффективных зданий и сооружений)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Монтаж и эксплуатация санитарно-технического оборудования зданий и сооружений </a:t>
            </a:r>
            <a:r>
              <a:rPr lang="ru-RU" sz="1400" dirty="0">
                <a:solidFill>
                  <a:srgbClr val="3532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(Техник по монтажу и эксплуатации санитарно-технического оборудования)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и эксплуатация систем водоснабжения и водоотведения </a:t>
            </a:r>
            <a:r>
              <a:rPr lang="ru-RU" sz="1400" dirty="0">
                <a:solidFill>
                  <a:srgbClr val="3532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(Техник-строитель)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Монтаж и эксплуатация систем теплогазоснабжения и вентиляции </a:t>
            </a:r>
            <a:r>
              <a:rPr lang="ru-RU" sz="1400" dirty="0">
                <a:solidFill>
                  <a:srgbClr val="3532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(Техник-строитель)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и эксплуатация автомобильных дорог </a:t>
            </a:r>
            <a:r>
              <a:rPr lang="ru-RU" sz="1400" dirty="0">
                <a:solidFill>
                  <a:srgbClr val="3532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(Техник-строитель)</a:t>
            </a:r>
            <a:endParaRPr lang="en-US" sz="1400" dirty="0">
              <a:solidFill>
                <a:srgbClr val="3532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и эксплуатация дорожных сооружений </a:t>
            </a:r>
            <a:r>
              <a:rPr lang="ru-RU" sz="1400" dirty="0">
                <a:solidFill>
                  <a:srgbClr val="3532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(Техник-строитель по дорожным сооружениям)</a:t>
            </a:r>
          </a:p>
          <a:p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 rot="10800000">
            <a:off x="152400" y="803776"/>
            <a:ext cx="5943600" cy="997481"/>
          </a:xfrm>
          <a:prstGeom prst="triangle">
            <a:avLst>
              <a:gd name="adj" fmla="val 49643"/>
            </a:avLst>
          </a:prstGeom>
          <a:solidFill>
            <a:srgbClr val="9CE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85362" y="594774"/>
            <a:ext cx="3333509" cy="120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>
              <a:latin typeface="Calibri" panose="020F0502020204030204" pitchFamily="34" charset="0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П</a:t>
            </a:r>
            <a:r>
              <a:rPr lang="ru-RU" sz="1600" b="1" dirty="0" smtClean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рофессионально-техническое </a:t>
            </a:r>
            <a:r>
              <a:rPr lang="ru-RU" sz="1600" b="1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образование</a:t>
            </a:r>
          </a:p>
          <a:p>
            <a:pPr algn="ctr">
              <a:lnSpc>
                <a:spcPct val="80000"/>
              </a:lnSpc>
            </a:pPr>
            <a:r>
              <a:rPr lang="ru-RU" sz="1600" b="1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(квалификации)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3683" t="26246" r="16474" b="7228"/>
          <a:stretch>
            <a:fillRect/>
          </a:stretch>
        </p:blipFill>
        <p:spPr>
          <a:xfrm>
            <a:off x="838200" y="-11003"/>
            <a:ext cx="10962373" cy="68550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087" y="287383"/>
            <a:ext cx="10907484" cy="496842"/>
          </a:xfr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665" b="1" dirty="0">
                <a:solidFill>
                  <a:srgbClr val="002060"/>
                </a:solidFill>
                <a:latin typeface="+mn-lt"/>
                <a:cs typeface="+mn-lt"/>
                <a:sym typeface="+mn-ea"/>
              </a:rPr>
              <a:t>Показатели эффективности управления персоналом в</a:t>
            </a:r>
            <a:r>
              <a:rPr lang="en-US" altLang="ru-RU" sz="2665" b="1" dirty="0">
                <a:solidFill>
                  <a:srgbClr val="002060"/>
                </a:solidFill>
                <a:latin typeface="+mn-lt"/>
                <a:cs typeface="+mn-lt"/>
                <a:sym typeface="+mn-ea"/>
              </a:rPr>
              <a:t> </a:t>
            </a:r>
            <a:r>
              <a:rPr lang="ru-RU" altLang="en-US" sz="2665" b="1" dirty="0">
                <a:solidFill>
                  <a:srgbClr val="002060"/>
                </a:solidFill>
                <a:latin typeface="+mn-lt"/>
                <a:cs typeface="+mn-lt"/>
                <a:sym typeface="+mn-ea"/>
              </a:rPr>
              <a:t>успешных </a:t>
            </a:r>
            <a:r>
              <a:rPr lang="en-US" altLang="en-US" sz="2665" b="1" dirty="0">
                <a:solidFill>
                  <a:srgbClr val="002060"/>
                </a:solidFill>
                <a:latin typeface="+mn-lt"/>
                <a:cs typeface="+mn-lt"/>
                <a:sym typeface="+mn-ea"/>
              </a:rPr>
              <a:t>компани</a:t>
            </a:r>
            <a:r>
              <a:rPr lang="ru-RU" altLang="en-US" sz="2665" b="1" dirty="0">
                <a:solidFill>
                  <a:srgbClr val="002060"/>
                </a:solidFill>
                <a:latin typeface="+mn-lt"/>
                <a:cs typeface="+mn-lt"/>
                <a:sym typeface="+mn-ea"/>
              </a:rPr>
              <a:t>ях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384810" y="784225"/>
            <a:ext cx="11478260" cy="5712460"/>
          </a:xfrm>
        </p:spPr>
        <p:txBody>
          <a:bodyPr>
            <a:noAutofit/>
          </a:bodyPr>
          <a:lstStyle/>
          <a:p>
            <a:pPr algn="just"/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соответствие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уровня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текучести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кадров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определенному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показателю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измеряется</a:t>
            </a:r>
            <a:r>
              <a:rPr lang="en-US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% 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 (</a:t>
            </a:r>
            <a:r>
              <a:rPr lang="en-US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стратегическая</a:t>
            </a:r>
            <a:r>
              <a:rPr lang="en-US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en-US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—</a:t>
            </a:r>
            <a:r>
              <a:rPr lang="ru-RU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создать</a:t>
            </a:r>
            <a:r>
              <a:rPr lang="en-US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условия</a:t>
            </a:r>
            <a:r>
              <a:rPr lang="en-US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en-US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удержания</a:t>
            </a:r>
            <a:r>
              <a:rPr lang="en-US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квалифицированного</a:t>
            </a:r>
            <a:r>
              <a:rPr lang="en-US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персонал</a:t>
            </a:r>
            <a:r>
              <a:rPr lang="ru-RU" alt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en-US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соответствие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расходов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персонал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результатам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компании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стратегическая</a:t>
            </a:r>
            <a:r>
              <a:rPr lang="en-US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en-US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US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обеспечить</a:t>
            </a:r>
            <a:r>
              <a:rPr lang="en-US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оптимальный</a:t>
            </a:r>
            <a:r>
              <a:rPr lang="en-US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уровень</a:t>
            </a:r>
            <a:r>
              <a:rPr lang="en-US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затрат</a:t>
            </a:r>
            <a:r>
              <a:rPr lang="en-US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персонал</a:t>
            </a:r>
            <a:r>
              <a:rPr lang="en-US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либо</a:t>
            </a:r>
            <a:r>
              <a:rPr lang="en-US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результативность</a:t>
            </a:r>
            <a:r>
              <a:rPr lang="en-US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  <a:r>
              <a:rPr lang="en-US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персонала</a:t>
            </a:r>
            <a:r>
              <a:rPr lang="en-US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минимизация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расходов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обучение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счет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использования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внутренних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ресурсов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стратегическая</a:t>
            </a:r>
            <a:r>
              <a:rPr lang="en-US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en-US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US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обеспечить</a:t>
            </a:r>
            <a:r>
              <a:rPr lang="en-US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эффективность</a:t>
            </a:r>
            <a:r>
              <a:rPr lang="en-US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системы</a:t>
            </a:r>
            <a:r>
              <a:rPr lang="en-US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обучения</a:t>
            </a:r>
            <a:r>
              <a:rPr lang="en-US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развития</a:t>
            </a:r>
            <a:r>
              <a:rPr lang="en-US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персонала</a:t>
            </a:r>
            <a:r>
              <a:rPr lang="ru-RU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в условиях производства на рабочих местах</a:t>
            </a:r>
            <a:r>
              <a:rPr lang="en-US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уровень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соответствия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персонала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компании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необходимой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компетенции</a:t>
            </a:r>
            <a:r>
              <a:rPr lang="ru-R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стратегическая</a:t>
            </a:r>
            <a:r>
              <a:rPr lang="en-US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en-US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US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обеспечить</a:t>
            </a:r>
            <a:r>
              <a:rPr lang="en-US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наличие</a:t>
            </a:r>
            <a:r>
              <a:rPr lang="en-US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en-US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работников</a:t>
            </a:r>
            <a:r>
              <a:rPr lang="en-US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стратегическ</a:t>
            </a:r>
            <a:r>
              <a:rPr lang="ru-RU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значимых</a:t>
            </a:r>
            <a:r>
              <a:rPr lang="en-US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компетенций</a:t>
            </a:r>
            <a:r>
              <a:rPr lang="ru-RU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для устойчивой работы компании</a:t>
            </a:r>
            <a:r>
              <a:rPr lang="en-US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удовлетворенность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структурных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подразделений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компании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части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персоналом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стратегическая</a:t>
            </a:r>
            <a:r>
              <a:rPr lang="en-US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en-US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US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обеспечить</a:t>
            </a:r>
            <a:r>
              <a:rPr lang="en-US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качественное</a:t>
            </a:r>
            <a:r>
              <a:rPr lang="en-US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распределение работников в </a:t>
            </a:r>
            <a:r>
              <a:rPr lang="en-US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бизнес</a:t>
            </a:r>
            <a:r>
              <a:rPr lang="en-US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процессах</a:t>
            </a:r>
            <a:r>
              <a:rPr lang="en-US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число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претендентов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одну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вакансию</a:t>
            </a:r>
            <a:r>
              <a:rPr lang="en-US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стратегическая</a:t>
            </a:r>
            <a:r>
              <a:rPr lang="en-US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en-US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US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создать</a:t>
            </a:r>
            <a:r>
              <a:rPr lang="en-US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имидж</a:t>
            </a:r>
            <a:r>
              <a:rPr lang="en-US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привлекательного</a:t>
            </a:r>
            <a:r>
              <a:rPr lang="en-US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работодателя</a:t>
            </a:r>
            <a:r>
              <a:rPr lang="ru-RU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i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удовлетворенность</a:t>
            </a:r>
            <a:r>
              <a:rPr lang="en-US" altLang="ru-RU" sz="2000" i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ru-RU" altLang="en-US" sz="2000" i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работников</a:t>
            </a:r>
            <a:r>
              <a:rPr lang="en-US" altLang="ru-RU" sz="2000" i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2000" i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условиями</a:t>
            </a:r>
            <a:r>
              <a:rPr lang="en-US" altLang="ru-RU" sz="2000" i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2000" i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труда</a:t>
            </a:r>
            <a:r>
              <a:rPr lang="en-US" altLang="ru-RU" sz="2000" i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2000" i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или</a:t>
            </a:r>
            <a:r>
              <a:rPr lang="en-US" altLang="ru-RU" sz="2000" i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2000" i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существующей</a:t>
            </a:r>
            <a:r>
              <a:rPr lang="en-US" altLang="ru-RU" sz="2000" i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2000" i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системой</a:t>
            </a:r>
            <a:r>
              <a:rPr lang="en-US" altLang="ru-RU" sz="2000" i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ru-RU" altLang="en-US" sz="2000" i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2000" i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моральной</a:t>
            </a:r>
            <a:r>
              <a:rPr lang="en-US" altLang="ru-RU" sz="2000" i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и</a:t>
            </a:r>
            <a:r>
              <a:rPr lang="en-US" altLang="ru-RU" sz="2000" i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2000" i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материальной</a:t>
            </a:r>
            <a:r>
              <a:rPr lang="en-US" altLang="ru-RU" sz="2000" i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2000" i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мотивации</a:t>
            </a:r>
            <a:r>
              <a:rPr lang="en-US" alt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-3"/>
            <a:ext cx="12191999" cy="6160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6058" y="77174"/>
            <a:ext cx="11625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Вступительная кампания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4105" y="693191"/>
            <a:ext cx="11811000" cy="5506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Количество мест для получения образования на условиях целевой подготовки специалистов (рабочих) устанавливается по специальностям учредителями УО по согласованию с Министерством образования.</a:t>
            </a: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получения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среднего специального образования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специальностям профиля образования:</a:t>
            </a: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«Здравоохранение»,</a:t>
            </a:r>
            <a:r>
              <a:rPr kumimoji="0" lang="ru-RU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«Сельское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хозяйство»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«Ветеринария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- до 60%,</a:t>
            </a: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 иным специальностям -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50%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контрольных цифр приема.</a:t>
            </a: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3728" y="120663"/>
            <a:ext cx="71154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1" i="0" u="none" strike="noStrike" baseline="0" dirty="0">
                <a:solidFill>
                  <a:schemeClr val="accent1"/>
                </a:solidFill>
                <a:latin typeface="TimesNewRomanPSMT"/>
              </a:rPr>
              <a:t>ПОЛОЖЕНИЕ</a:t>
            </a:r>
          </a:p>
          <a:p>
            <a:pPr algn="l"/>
            <a:r>
              <a:rPr lang="ru-RU" sz="2400" b="1" i="0" u="none" strike="noStrike" baseline="0" dirty="0">
                <a:solidFill>
                  <a:schemeClr val="accent1"/>
                </a:solidFill>
                <a:latin typeface="TimesNewRomanPSMT"/>
              </a:rPr>
              <a:t>о целевой подготовке специалистов,</a:t>
            </a:r>
          </a:p>
          <a:p>
            <a:pPr algn="l"/>
            <a:r>
              <a:rPr lang="ru-RU" sz="2400" b="1" i="0" u="none" strike="noStrike" baseline="0" dirty="0">
                <a:solidFill>
                  <a:schemeClr val="accent1"/>
                </a:solidFill>
                <a:latin typeface="TimesNewRomanPSMT"/>
              </a:rPr>
              <a:t>рабочих, служащих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0329" y="2305615"/>
            <a:ext cx="1133134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0" i="0" u="none" strike="noStrike" baseline="0" dirty="0">
                <a:latin typeface="TimesNewRomanPSMT"/>
              </a:rPr>
              <a:t>2. </a:t>
            </a:r>
            <a:r>
              <a:rPr lang="ru-RU" sz="2800" b="0" i="0" u="none" strike="noStrike" baseline="0" dirty="0">
                <a:solidFill>
                  <a:srgbClr val="FF0000"/>
                </a:solidFill>
                <a:latin typeface="TimesNewRomanPSMT"/>
              </a:rPr>
              <a:t>Организации</a:t>
            </a:r>
            <a:r>
              <a:rPr lang="ru-RU" sz="2800" b="0" i="0" u="none" strike="noStrike" baseline="0" dirty="0">
                <a:latin typeface="TimesNewRomanPSMT"/>
              </a:rPr>
              <a:t> Республики Беларусь, заинтересованные в целевой</a:t>
            </a:r>
            <a:r>
              <a:rPr lang="en-US" sz="2800" b="0" i="0" u="none" strike="noStrike" baseline="0" dirty="0">
                <a:latin typeface="TimesNewRomanPSMT"/>
              </a:rPr>
              <a:t> </a:t>
            </a:r>
            <a:r>
              <a:rPr lang="ru-RU" sz="2800" b="0" i="0" u="none" strike="noStrike" baseline="0" dirty="0">
                <a:latin typeface="TimesNewRomanPSMT"/>
              </a:rPr>
              <a:t>подготовке специалистов, рабочих, служащих, </a:t>
            </a:r>
            <a:r>
              <a:rPr lang="ru-RU" sz="2800" b="1" i="0" u="none" strike="noStrike" baseline="0" dirty="0">
                <a:solidFill>
                  <a:srgbClr val="FF0000"/>
                </a:solidFill>
                <a:latin typeface="TimesNewRomanPSMT"/>
              </a:rPr>
              <a:t>осуществляют</a:t>
            </a:r>
            <a:r>
              <a:rPr lang="en-US" sz="2800" b="1" i="0" u="none" strike="noStrike" baseline="0" dirty="0">
                <a:solidFill>
                  <a:srgbClr val="FF0000"/>
                </a:solidFill>
                <a:latin typeface="TimesNewRomanPSMT"/>
              </a:rPr>
              <a:t> </a:t>
            </a:r>
            <a:r>
              <a:rPr lang="ru-RU" sz="2800" b="1" i="0" u="none" strike="noStrike" baseline="0" dirty="0">
                <a:solidFill>
                  <a:srgbClr val="FF0000"/>
                </a:solidFill>
                <a:latin typeface="TimesNewRomanPSMT"/>
              </a:rPr>
              <a:t>профориентационную работу и отбор граждан </a:t>
            </a:r>
            <a:r>
              <a:rPr lang="ru-RU" sz="2800" b="0" i="0" u="none" strike="noStrike" baseline="0" dirty="0">
                <a:latin typeface="TimesNewRomanPSMT"/>
              </a:rPr>
              <a:t>для получения</a:t>
            </a:r>
            <a:r>
              <a:rPr lang="en-US" sz="2800" b="0" i="0" u="none" strike="noStrike" baseline="0" dirty="0">
                <a:latin typeface="TimesNewRomanPSMT"/>
              </a:rPr>
              <a:t> </a:t>
            </a:r>
            <a:r>
              <a:rPr lang="ru-RU" sz="2800" b="0" i="0" u="none" strike="noStrike" baseline="0" dirty="0">
                <a:latin typeface="TimesNewRomanPSMT"/>
              </a:rPr>
              <a:t>профессионально-технического, среднего специального образования,</a:t>
            </a:r>
            <a:r>
              <a:rPr lang="en-US" sz="2800" b="0" i="0" u="none" strike="noStrike" baseline="0" dirty="0">
                <a:latin typeface="TimesNewRomanPSMT"/>
              </a:rPr>
              <a:t> </a:t>
            </a:r>
            <a:r>
              <a:rPr lang="ru-RU" sz="2800" b="0" i="0" u="none" strike="noStrike" baseline="0" dirty="0">
                <a:latin typeface="TimesNewRomanPSMT"/>
              </a:rPr>
              <a:t>общего или специального высшего образования на условиях </a:t>
            </a:r>
            <a:r>
              <a:rPr lang="ru-RU" sz="2800" b="0" i="0" u="none" strike="noStrike" baseline="0" dirty="0" smtClean="0">
                <a:latin typeface="TimesNewRomanPSMT"/>
              </a:rPr>
              <a:t>целевой подготовки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" y="249357"/>
            <a:ext cx="11689080" cy="69672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Заказчики, заинтересованные в целевой подготовке специалистов, рабочих, ежегодно подают заявки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6088" y="5388137"/>
            <a:ext cx="3447288" cy="766246"/>
          </a:xfrm>
          <a:prstGeom prst="rect">
            <a:avLst/>
          </a:prstGeom>
          <a:solidFill>
            <a:srgbClr val="9CEEC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Организации - заказчики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360067" y="5308131"/>
            <a:ext cx="5721096" cy="899266"/>
          </a:xfrm>
          <a:prstGeom prst="rect">
            <a:avLst/>
          </a:prstGeom>
          <a:solidFill>
            <a:srgbClr val="9CEEC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РОГУ, местные исполкомы, в подчинении которых находятся учреждения образования</a:t>
            </a:r>
          </a:p>
        </p:txBody>
      </p:sp>
      <p:sp>
        <p:nvSpPr>
          <p:cNvPr id="8" name="Стрелка вправо с вырезом 7"/>
          <p:cNvSpPr/>
          <p:nvPr/>
        </p:nvSpPr>
        <p:spPr>
          <a:xfrm>
            <a:off x="3995928" y="5335126"/>
            <a:ext cx="2217420" cy="872271"/>
          </a:xfrm>
          <a:prstGeom prst="notchedRightArrow">
            <a:avLst/>
          </a:prstGeom>
          <a:solidFill>
            <a:srgbClr val="9CEEC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до 1 мая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0604" y="1988183"/>
            <a:ext cx="3447288" cy="801276"/>
          </a:xfrm>
          <a:prstGeom prst="rect">
            <a:avLst/>
          </a:prstGeom>
          <a:solidFill>
            <a:srgbClr val="3FCD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Организации - заказчики</a:t>
            </a:r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3995928" y="1988183"/>
            <a:ext cx="2217420" cy="872271"/>
          </a:xfrm>
          <a:prstGeom prst="notchedRightArrow">
            <a:avLst/>
          </a:prstGeom>
          <a:solidFill>
            <a:srgbClr val="3FCD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до 20 марта</a:t>
            </a:r>
          </a:p>
        </p:txBody>
      </p:sp>
      <p:sp>
        <p:nvSpPr>
          <p:cNvPr id="13" name="Объект 6"/>
          <p:cNvSpPr txBox="1"/>
          <p:nvPr/>
        </p:nvSpPr>
        <p:spPr>
          <a:xfrm>
            <a:off x="6393750" y="1883355"/>
            <a:ext cx="5427726" cy="872271"/>
          </a:xfrm>
          <a:prstGeom prst="rect">
            <a:avLst/>
          </a:prstGeom>
          <a:solidFill>
            <a:srgbClr val="3FCD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ru-RU"/>
            </a:defPPr>
            <a:lvl1pPr algn="ctr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РОГУ, местные исполкомы, в подчинении (в составе, системе) которых они находятся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876364" y="914637"/>
            <a:ext cx="5214677" cy="69732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Среднее специальное образование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298192" y="4419419"/>
            <a:ext cx="6608826" cy="697325"/>
          </a:xfrm>
          <a:prstGeom prst="rect">
            <a:avLst/>
          </a:prstGeom>
          <a:solidFill>
            <a:srgbClr val="78E8B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Профессионально-техническое образование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56952" y="3091511"/>
            <a:ext cx="6096000" cy="1118255"/>
          </a:xfrm>
          <a:prstGeom prst="rect">
            <a:avLst/>
          </a:prstGeom>
          <a:solidFill>
            <a:srgbClr val="3FCD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just">
              <a:lnSpc>
                <a:spcPts val="16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РОГУ, местные исполнительные и распорядительные органы, в подчинении которых находятся заказчики, направляют учредителям УО, реализующим образовательные программы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ССО,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обобщенные заявки (до 15 апреля и до 25 мая (педагогические))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трелка вправо с вырезом 13"/>
          <p:cNvSpPr/>
          <p:nvPr/>
        </p:nvSpPr>
        <p:spPr>
          <a:xfrm rot="9578664">
            <a:off x="10424791" y="2873779"/>
            <a:ext cx="1047106" cy="435463"/>
          </a:xfrm>
          <a:prstGeom prst="notchedRightArrow">
            <a:avLst/>
          </a:prstGeom>
          <a:solidFill>
            <a:srgbClr val="3FCD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02640"/>
            <a:ext cx="10515600" cy="5374323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Учредители УО по согласованию с Минобразования с учетом планируемого приема утверждают количество «целевых» мест в подчиненных УО по каждой специальности и информируют УО и заказчиков: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специалистов с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ССО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 мая;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специалистов (рабочих) с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ПТО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июня.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E018-BD66-4CAF-B2BB-592A5A98ACDC}" type="slidenum">
              <a:rPr lang="ru-RU" smtClean="0"/>
              <a:t>23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931"/>
          <a:stretch>
            <a:fillRect/>
          </a:stretch>
        </p:blipFill>
        <p:spPr>
          <a:xfrm>
            <a:off x="2322881" y="2006153"/>
            <a:ext cx="6872394" cy="46964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t="19138"/>
          <a:stretch>
            <a:fillRect/>
          </a:stretch>
        </p:blipFill>
        <p:spPr>
          <a:xfrm>
            <a:off x="2322881" y="49659"/>
            <a:ext cx="6872394" cy="19564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558" y="92409"/>
            <a:ext cx="10515600" cy="1325563"/>
          </a:xfrm>
        </p:spPr>
        <p:txBody>
          <a:bodyPr/>
          <a:lstStyle/>
          <a:p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Целевая подготовка кадров (пример)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12558" y="1630392"/>
          <a:ext cx="6817895" cy="3897301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5306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18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84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84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2847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0134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региона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</a:rPr>
                        <a:t>ПТО</a:t>
                      </a:r>
                      <a:endParaRPr lang="ru-RU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</a:rPr>
                        <a:t>ССО</a:t>
                      </a:r>
                      <a:endParaRPr lang="ru-RU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79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</a:rPr>
                        <a:t>план</a:t>
                      </a:r>
                      <a:endParaRPr lang="ru-RU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</a:rPr>
                        <a:t>факт</a:t>
                      </a:r>
                      <a:endParaRPr lang="ru-RU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</a:rPr>
                        <a:t>план</a:t>
                      </a:r>
                      <a:endParaRPr lang="ru-RU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факт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7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Могилевская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</a:rPr>
                        <a:t>72</a:t>
                      </a:r>
                      <a:endParaRPr lang="ru-RU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</a:rPr>
                        <a:t>72</a:t>
                      </a:r>
                      <a:endParaRPr lang="ru-RU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7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Гродненская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ru-RU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7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</a:rPr>
                        <a:t>Брестская </a:t>
                      </a:r>
                      <a:endParaRPr lang="ru-RU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</a:rPr>
                        <a:t>97</a:t>
                      </a:r>
                      <a:endParaRPr lang="ru-RU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97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7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Витебская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</a:rPr>
                        <a:t>72</a:t>
                      </a:r>
                      <a:endParaRPr lang="ru-RU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</a:rPr>
                        <a:t>43</a:t>
                      </a:r>
                      <a:endParaRPr lang="ru-RU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ru-RU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7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 …..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7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76457" y="1841864"/>
            <a:ext cx="4043324" cy="3453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ОАО «</a:t>
            </a:r>
            <a:r>
              <a:rPr lang="ru-RU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Нефтезаводмонтаж</a:t>
            </a:r>
            <a:r>
              <a:rPr lang="ru-RU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>
              <a:spcAft>
                <a:spcPts val="800"/>
              </a:spcAft>
            </a:pPr>
            <a:r>
              <a:rPr lang="ru-RU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г. Новополоцк </a:t>
            </a:r>
          </a:p>
          <a:p>
            <a:pPr>
              <a:spcAft>
                <a:spcPts val="800"/>
              </a:spcAft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11 чел. – плотник-бетонщик</a:t>
            </a:r>
          </a:p>
          <a:p>
            <a:pPr>
              <a:spcAft>
                <a:spcPts val="800"/>
              </a:spcAf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КУСП «Шумилинская ПМК-70»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чел.– штукатур 3 разряда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чел. - каменщик 3 разряда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чел.  - плотник 2 разряда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9" y="137561"/>
            <a:ext cx="6997065" cy="3721572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60019" y="3641624"/>
            <a:ext cx="8746797" cy="3216376"/>
          </a:xfrm>
        </p:spPr>
      </p:pic>
      <p:sp>
        <p:nvSpPr>
          <p:cNvPr id="10" name="TextBox 9"/>
          <p:cNvSpPr txBox="1"/>
          <p:nvPr/>
        </p:nvSpPr>
        <p:spPr>
          <a:xfrm>
            <a:off x="5024387" y="4280603"/>
            <a:ext cx="677618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886" y="324903"/>
            <a:ext cx="10757034" cy="945632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Срок обязательной работы при направлении на работу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8992" y="4839336"/>
            <a:ext cx="10515600" cy="129913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Конкретный срок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обязательной работы при направлении на работу для выпускников, получивших высшее, среднее специальное или профессионально-техническое образование на условиях целевой подготовки, 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устанавливается договором о целевой подготовке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специалиста с высшим образованием, специалиста (рабочего) со средним специальным образованием, рабочего (служащего) с профессионально-техническим образованием.</a:t>
            </a:r>
            <a:endParaRPr lang="ru-RU" b="0" i="1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7279" y="797719"/>
            <a:ext cx="60976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Статья 75. Направление на работу выпускников </a:t>
            </a:r>
          </a:p>
          <a:p>
            <a:pPr algn="ctr"/>
            <a:r>
              <a:rPr lang="ru-RU" sz="1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Кодекс Республики Беларусь об образовании</a:t>
            </a:r>
            <a:r>
              <a:rPr lang="ru-RU" b="1" i="1" dirty="0"/>
              <a:t/>
            </a:r>
            <a:br>
              <a:rPr lang="ru-RU" b="1" i="1" dirty="0"/>
            </a:br>
            <a:endParaRPr lang="ru-RU" dirty="0"/>
          </a:p>
        </p:txBody>
      </p:sp>
      <p:graphicFrame>
        <p:nvGraphicFramePr>
          <p:cNvPr id="7" name="Объект 3"/>
          <p:cNvGraphicFramePr/>
          <p:nvPr/>
        </p:nvGraphicFramePr>
        <p:xfrm>
          <a:off x="1393795" y="1533398"/>
          <a:ext cx="8291743" cy="3043075"/>
        </p:xfrm>
        <a:graphic>
          <a:graphicData uri="http://schemas.openxmlformats.org/drawingml/2006/table">
            <a:tbl>
              <a:tblPr firstRow="1" bandRow="1"/>
              <a:tblGrid>
                <a:gridCol w="57793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123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381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</a:rPr>
                        <a:t>Уровень образования в дневной форме получения образования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</a:rPr>
                        <a:t>Срок обязательной работы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57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</a:rPr>
                        <a:t>общее высшее или специальное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</a:rPr>
                        <a:t>высшее образование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</a:rPr>
                        <a:t>на условиях целевой подготовки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</a:rPr>
                        <a:t>не менее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</a:rPr>
                        <a:t> лет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91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</a:rPr>
                        <a:t>углубленное высшее или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</a:rPr>
                        <a:t>среднее специальное образование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</a:rPr>
                        <a:t>на условиях целевой подготовки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CD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</a:rPr>
                        <a:t>не менее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</a:rPr>
                        <a:t> лет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C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22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t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</a:rPr>
                        <a:t>профессионально-техническое образование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</a:rPr>
                        <a:t>на условиях целевой подготовки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EE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</a:rPr>
                        <a:t>не менее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</a:rPr>
                        <a:t> лет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EE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0" dirty="0">
                <a:solidFill>
                  <a:srgbClr val="212529"/>
                </a:solidFill>
                <a:effectLst/>
                <a:latin typeface="Fira Sans" panose="020B0503050000020004" pitchFamily="34" charset="0"/>
              </a:rPr>
              <a:t>Где и как получить целевое направление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431" y="2163194"/>
            <a:ext cx="5856572" cy="4351338"/>
          </a:xfrm>
        </p:spPr>
        <p:txBody>
          <a:bodyPr/>
          <a:lstStyle/>
          <a:p>
            <a:pPr marL="0" indent="0" algn="l">
              <a:buNone/>
            </a:pPr>
            <a:r>
              <a:rPr lang="ru-RU" b="0" i="0" dirty="0">
                <a:solidFill>
                  <a:srgbClr val="212529"/>
                </a:solidFill>
                <a:effectLst/>
                <a:latin typeface="Fira Sans" panose="020B0503050000020004" pitchFamily="34" charset="0"/>
              </a:rPr>
              <a:t>варианты для поиска целевого направления: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12529"/>
                </a:solidFill>
                <a:effectLst/>
                <a:latin typeface="Fira Sans" panose="020B0503050000020004" pitchFamily="34" charset="0"/>
              </a:rPr>
              <a:t>искать самостоятельно;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12529"/>
                </a:solidFill>
                <a:latin typeface="Fira Sans" panose="020B0503050000020004" pitchFamily="34" charset="0"/>
              </a:rPr>
              <a:t>посетить</a:t>
            </a:r>
            <a:r>
              <a:rPr lang="ru-RU" b="0" i="0" dirty="0" smtClean="0">
                <a:solidFill>
                  <a:srgbClr val="212529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0" i="0" dirty="0">
                <a:solidFill>
                  <a:srgbClr val="212529"/>
                </a:solidFill>
                <a:effectLst/>
                <a:latin typeface="Fira Sans" panose="020B0503050000020004" pitchFamily="34" charset="0"/>
              </a:rPr>
              <a:t>ярмарку целевой подготовки;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12529"/>
                </a:solidFill>
                <a:latin typeface="Fira Sans" panose="020B0503050000020004" pitchFamily="34" charset="0"/>
              </a:rPr>
              <a:t>о</a:t>
            </a:r>
            <a:r>
              <a:rPr lang="ru-RU" dirty="0" smtClean="0">
                <a:solidFill>
                  <a:srgbClr val="212529"/>
                </a:solidFill>
                <a:latin typeface="Fira Sans" panose="020B0503050000020004" pitchFamily="34" charset="0"/>
              </a:rPr>
              <a:t>тлеживать актуальную</a:t>
            </a:r>
            <a:r>
              <a:rPr lang="ru-RU" b="0" i="0" dirty="0" smtClean="0">
                <a:solidFill>
                  <a:srgbClr val="212529"/>
                </a:solidFill>
                <a:effectLst/>
                <a:latin typeface="Fira Sans" panose="020B0503050000020004" pitchFamily="34" charset="0"/>
              </a:rPr>
              <a:t> информацию </a:t>
            </a:r>
            <a:r>
              <a:rPr lang="ru-RU" b="0" i="0" dirty="0">
                <a:solidFill>
                  <a:srgbClr val="212529"/>
                </a:solidFill>
                <a:effectLst/>
                <a:latin typeface="Fira Sans" panose="020B0503050000020004" pitchFamily="34" charset="0"/>
              </a:rPr>
              <a:t>о заказчиках кадров </a:t>
            </a:r>
            <a:r>
              <a:rPr lang="ru-RU" b="0" i="0" dirty="0" smtClean="0">
                <a:solidFill>
                  <a:srgbClr val="212529"/>
                </a:solidFill>
                <a:effectLst/>
                <a:latin typeface="Fira Sans" panose="020B0503050000020004" pitchFamily="34" charset="0"/>
              </a:rPr>
              <a:t>на </a:t>
            </a:r>
            <a:r>
              <a:rPr lang="ru-RU" b="0" i="0" dirty="0">
                <a:solidFill>
                  <a:srgbClr val="212529"/>
                </a:solidFill>
                <a:effectLst/>
                <a:latin typeface="Fira Sans" panose="020B0503050000020004" pitchFamily="34" charset="0"/>
              </a:rPr>
              <a:t>сайте учреждения образования.</a:t>
            </a:r>
          </a:p>
          <a:p>
            <a:endParaRPr lang="ru-RU" dirty="0"/>
          </a:p>
        </p:txBody>
      </p:sp>
      <p:pic>
        <p:nvPicPr>
          <p:cNvPr id="2050" name="Picture 2" descr="Студен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63194"/>
            <a:ext cx="5856572" cy="391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191" y="154347"/>
            <a:ext cx="10799618" cy="1440369"/>
          </a:xfrm>
        </p:spPr>
        <p:txBody>
          <a:bodyPr>
            <a:normAutofit/>
          </a:bodyPr>
          <a:lstStyle/>
          <a:p>
            <a:pPr algn="ctr"/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Постановление Совета Министров Республики Беларусь от 31.08.2022 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572 «О ВОПРОСАХ РЕАЛИЗАЦИИ ОБРАЗОВАТЕЛЬНЫХ ПРОГРАММ»</a:t>
            </a:r>
            <a:b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ПОЛОЖЕНИЕ</a:t>
            </a:r>
            <a:b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 БАЗОВОЙ ОРГАНИЗАЦИИ УЧРЕЖДЕНИЯ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4381" y="1594716"/>
            <a:ext cx="11049000" cy="49169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п.2. </a:t>
            </a: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Базовой организацией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соответствующего учреждения образования признается </a:t>
            </a: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организация, заключившая договор о взаимодействии.</a:t>
            </a:r>
          </a:p>
          <a:p>
            <a:pPr marL="0" indent="0" algn="just">
              <a:buNone/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п.3. </a:t>
            </a: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Основными направлениями взаимодействия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базовой организации и учреждения образования являются:</a:t>
            </a:r>
          </a:p>
          <a:p>
            <a:pPr indent="342900" algn="just">
              <a:spcBef>
                <a:spcPts val="1000"/>
              </a:spcBef>
            </a:pPr>
            <a:r>
              <a:rPr lang="ru-RU" sz="1800" u="sng" dirty="0">
                <a:solidFill>
                  <a:srgbClr val="353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подготовка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квалифицированных специалистов, рабочих, служащих с учетом потребностей базовой организации;</a:t>
            </a:r>
          </a:p>
          <a:p>
            <a:pPr indent="342900" algn="just">
              <a:spcBef>
                <a:spcPts val="1000"/>
              </a:spcBef>
            </a:pPr>
            <a:r>
              <a:rPr lang="ru-RU" sz="1800" u="sng" dirty="0">
                <a:solidFill>
                  <a:srgbClr val="353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развитие материально-технической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 социально-культурной базы учреждения образования;</a:t>
            </a:r>
          </a:p>
          <a:p>
            <a:pPr indent="342900" algn="just">
              <a:spcBef>
                <a:spcPts val="1000"/>
              </a:spcBef>
            </a:pPr>
            <a:r>
              <a:rPr lang="ru-RU" sz="1800" u="sng" dirty="0">
                <a:solidFill>
                  <a:srgbClr val="353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совершенствование образовательного процесса и повышение качества подготовки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специалистов, рабочих, служащих с учетом требований инновационного развития экономики;</a:t>
            </a:r>
          </a:p>
          <a:p>
            <a:pPr indent="342900" algn="just">
              <a:spcBef>
                <a:spcPts val="1000"/>
              </a:spcBef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обеспечение </a:t>
            </a:r>
            <a:r>
              <a:rPr lang="ru-RU" sz="1800" u="sng" dirty="0">
                <a:solidFill>
                  <a:srgbClr val="353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высокого уровня проведения практики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лабораторных, практических занятий студентов, учащихся, курсантов, слушателей, </a:t>
            </a:r>
            <a:r>
              <a:rPr lang="ru-RU" sz="1800" u="sng" dirty="0">
                <a:solidFill>
                  <a:srgbClr val="353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производственного обучения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учащихся, курсантов;</a:t>
            </a:r>
          </a:p>
          <a:p>
            <a:pPr indent="342900" algn="just">
              <a:spcBef>
                <a:spcPts val="1000"/>
              </a:spcBef>
            </a:pPr>
            <a:r>
              <a:rPr lang="ru-RU" sz="1800" dirty="0">
                <a:solidFill>
                  <a:srgbClr val="353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профессиональная подготовка, переподготовка и повышение квалификации работников базовой организации в учреждении образования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</a:p>
          <a:p>
            <a:pPr indent="342900" algn="just">
              <a:spcBef>
                <a:spcPts val="1000"/>
              </a:spcBef>
            </a:pPr>
            <a:r>
              <a:rPr lang="ru-RU" sz="1800" u="sng" dirty="0">
                <a:solidFill>
                  <a:srgbClr val="353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стажировка педагогических работников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учреждения образования в базовой организации.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rcRect l="19214" t="17269" r="20525" b="14552"/>
          <a:stretch>
            <a:fillRect/>
          </a:stretch>
        </p:blipFill>
        <p:spPr>
          <a:xfrm>
            <a:off x="704850" y="262890"/>
            <a:ext cx="11025505" cy="5629275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620395" y="5941060"/>
            <a:ext cx="95161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400" dirty="0"/>
              <a:t>Как построена стратегия управления персоналом в Вашей компании?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927" y="121298"/>
            <a:ext cx="11490037" cy="6575066"/>
          </a:xfrm>
        </p:spPr>
        <p:txBody>
          <a:bodyPr>
            <a:normAutofit fontScale="62500" lnSpcReduction="20000"/>
          </a:bodyPr>
          <a:lstStyle/>
          <a:p>
            <a:pPr indent="0" algn="just">
              <a:spcBef>
                <a:spcPts val="600"/>
              </a:spcBef>
              <a:buNone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Права и обязанности</a:t>
            </a:r>
          </a:p>
          <a:p>
            <a:pPr indent="0" algn="just">
              <a:spcBef>
                <a:spcPts val="600"/>
              </a:spcBef>
              <a:buNone/>
            </a:pPr>
            <a:r>
              <a:rPr lang="ru-RU" sz="22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П.5</a:t>
            </a:r>
            <a:r>
              <a:rPr lang="ru-RU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Базовая организация:</a:t>
            </a:r>
          </a:p>
          <a:p>
            <a:pPr marL="0" indent="177800" algn="just">
              <a:spcBef>
                <a:spcPts val="600"/>
              </a:spcBef>
            </a:pPr>
            <a:r>
              <a:rPr lang="ru-RU" sz="2200" u="sng" dirty="0">
                <a:solidFill>
                  <a:srgbClr val="353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имеет преимущественное право </a:t>
            </a:r>
            <a:r>
              <a:rPr lang="ru-RU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 удовлетворение своих потребностей в специалистах, рабочих, служащих из числа выпускников соответствующего учреждения образования в соответствии с законодательством об образовании;</a:t>
            </a:r>
          </a:p>
          <a:p>
            <a:pPr marL="0" indent="177800" algn="just">
              <a:spcBef>
                <a:spcPts val="600"/>
              </a:spcBef>
            </a:pPr>
            <a:r>
              <a:rPr lang="ru-RU" sz="2200" u="sng" dirty="0">
                <a:solidFill>
                  <a:srgbClr val="353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вносит предложения о номенклатуре специальностей, квалификаций </a:t>
            </a:r>
            <a:r>
              <a:rPr lang="ru-RU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(профессий рабочих, должностей служащих), по которым осуществляется подготовка в учреждении образования, а также об объемах подготовки специалистов, рабочих, служащих в учреждении образования;</a:t>
            </a:r>
          </a:p>
          <a:p>
            <a:pPr marL="0" indent="177800" algn="just">
              <a:spcBef>
                <a:spcPts val="600"/>
              </a:spcBef>
            </a:pPr>
            <a:r>
              <a:rPr lang="ru-RU" sz="2200" u="sng" dirty="0">
                <a:solidFill>
                  <a:srgbClr val="353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участвует в разработке планов развития учреждения образования;</a:t>
            </a:r>
          </a:p>
          <a:p>
            <a:pPr marL="0" indent="177800" algn="just">
              <a:spcBef>
                <a:spcPts val="600"/>
              </a:spcBef>
            </a:pPr>
            <a:r>
              <a:rPr lang="ru-RU" sz="2200" u="sng" dirty="0">
                <a:solidFill>
                  <a:srgbClr val="353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вносит предложения об обновлении содержания учебных программ </a:t>
            </a:r>
            <a:r>
              <a:rPr lang="ru-RU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учреждения образования по учебным дисциплинам, предметам, модулям, практике;</a:t>
            </a:r>
          </a:p>
          <a:p>
            <a:pPr marL="0" indent="177800" algn="just">
              <a:spcBef>
                <a:spcPts val="600"/>
              </a:spcBef>
            </a:pPr>
            <a:r>
              <a:rPr lang="ru-RU" sz="2200" dirty="0">
                <a:latin typeface="Arial" panose="020B0604020202020204" pitchFamily="34" charset="0"/>
                <a:ea typeface="Times New Roman" panose="02020603050405020304" pitchFamily="18" charset="0"/>
              </a:rPr>
              <a:t>…;</a:t>
            </a:r>
            <a:endParaRPr lang="ru-RU" sz="22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177800" algn="just">
              <a:spcBef>
                <a:spcPts val="600"/>
              </a:spcBef>
            </a:pPr>
            <a:r>
              <a:rPr lang="ru-RU" sz="2200" u="sng" dirty="0">
                <a:solidFill>
                  <a:srgbClr val="353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обеспечивает</a:t>
            </a:r>
            <a:r>
              <a:rPr lang="ru-RU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на основании отдельно заключаемых договоров о взаимодействии </a:t>
            </a:r>
            <a:r>
              <a:rPr lang="ru-RU" sz="2200" u="sng" dirty="0">
                <a:solidFill>
                  <a:srgbClr val="353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проведение практики</a:t>
            </a:r>
            <a:r>
              <a:rPr lang="ru-RU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лабораторных, практических занятий, </a:t>
            </a:r>
            <a:r>
              <a:rPr lang="ru-RU" sz="2200" u="sng" dirty="0">
                <a:solidFill>
                  <a:srgbClr val="353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производственного обучения </a:t>
            </a:r>
            <a:r>
              <a:rPr lang="ru-RU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обучающихся </a:t>
            </a:r>
            <a:r>
              <a:rPr lang="ru-RU" sz="2200" u="sng" dirty="0">
                <a:solidFill>
                  <a:srgbClr val="353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 возможности в одних и тех же структурных подразделениях </a:t>
            </a:r>
            <a:r>
              <a:rPr lang="ru-RU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базовой организации на весь период проведения </a:t>
            </a:r>
            <a:r>
              <a:rPr lang="ru-RU" sz="2200" u="sng" dirty="0">
                <a:solidFill>
                  <a:srgbClr val="353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 целях адаптации и закрепления обучающихся в базовой организации </a:t>
            </a:r>
            <a:r>
              <a:rPr lang="ru-RU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после окончания учреждения образования;</a:t>
            </a:r>
          </a:p>
          <a:p>
            <a:pPr marL="0" indent="177800" algn="just">
              <a:spcBef>
                <a:spcPts val="600"/>
              </a:spcBef>
            </a:pPr>
            <a:r>
              <a:rPr lang="ru-RU" sz="2200" dirty="0">
                <a:latin typeface="Arial" panose="020B0604020202020204" pitchFamily="34" charset="0"/>
                <a:ea typeface="Times New Roman" panose="02020603050405020304" pitchFamily="18" charset="0"/>
              </a:rPr>
              <a:t>…;</a:t>
            </a:r>
            <a:endParaRPr lang="ru-RU" sz="22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177800" algn="just">
              <a:spcBef>
                <a:spcPts val="600"/>
              </a:spcBef>
            </a:pPr>
            <a:r>
              <a:rPr lang="ru-RU" sz="2200" u="sng" dirty="0">
                <a:solidFill>
                  <a:srgbClr val="353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принимает участие в формировании тематики курсовых и дипломных проектов </a:t>
            </a:r>
            <a:r>
              <a:rPr lang="ru-RU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(работ), магистерских диссертаций, заданий на квалификационный, выпускной квалификационный экзамен обучающихся;</a:t>
            </a:r>
          </a:p>
          <a:p>
            <a:pPr marL="0" indent="177800" algn="just">
              <a:spcBef>
                <a:spcPts val="600"/>
              </a:spcBef>
            </a:pPr>
            <a:r>
              <a:rPr lang="ru-RU" sz="2200" u="sng" dirty="0">
                <a:solidFill>
                  <a:srgbClr val="353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способствует созданию ученических мест (ученических участков, цехов) </a:t>
            </a:r>
            <a:r>
              <a:rPr lang="ru-RU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 структурных подразделениях базовой организации, оснащенных современной техникой, использующих прогрессивные технологии, с высоким уровнем организации труда;</a:t>
            </a:r>
          </a:p>
          <a:p>
            <a:pPr marL="0" indent="177800" algn="just">
              <a:spcBef>
                <a:spcPts val="600"/>
              </a:spcBef>
            </a:pPr>
            <a:r>
              <a:rPr lang="ru-RU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…; …; …;</a:t>
            </a:r>
          </a:p>
          <a:p>
            <a:pPr marL="0" indent="177800" algn="just">
              <a:spcBef>
                <a:spcPts val="600"/>
              </a:spcBef>
            </a:pPr>
            <a:r>
              <a:rPr lang="ru-RU" sz="2200" u="sng" dirty="0">
                <a:solidFill>
                  <a:srgbClr val="353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направляет своих представителей в состав</a:t>
            </a:r>
            <a:r>
              <a:rPr lang="ru-RU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государственных </a:t>
            </a:r>
            <a:r>
              <a:rPr lang="ru-RU" sz="2200" u="sng" dirty="0">
                <a:solidFill>
                  <a:srgbClr val="353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экзаменационных комиссий</a:t>
            </a:r>
            <a:r>
              <a:rPr lang="ru-RU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государственных квалификационных комиссий учреждения образования для участия в итоговой аттестации обучающихся, в состав квалификационных комиссий - для участия в промежуточной аттестации обучающихся по окончании этапа производственного обучения, практики для получения обучающимися разряда по профессии рабочего;</a:t>
            </a:r>
          </a:p>
          <a:p>
            <a:pPr marL="0" indent="177800" algn="just">
              <a:spcBef>
                <a:spcPts val="600"/>
              </a:spcBef>
            </a:pPr>
            <a:r>
              <a:rPr lang="ru-RU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оказывает информационную поддержку учреждению образования по вопросам развития базовой организации, внедрения современных технологий, обеспечения техникой и оборудованием;</a:t>
            </a:r>
          </a:p>
          <a:p>
            <a:pPr marL="0" indent="177800" algn="just">
              <a:spcBef>
                <a:spcPts val="600"/>
              </a:spcBef>
            </a:pPr>
            <a:r>
              <a:rPr lang="ru-RU" sz="2200" u="sng" dirty="0">
                <a:solidFill>
                  <a:srgbClr val="353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осуществляет совместно с учреждением образования профориентационную работу </a:t>
            </a:r>
            <a:r>
              <a:rPr lang="ru-RU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среди молодежи и выпускников учреждений образования, реализующих образовательные программы общего среднего образования;</a:t>
            </a:r>
          </a:p>
          <a:p>
            <a:pPr marL="0" indent="177800" algn="just">
              <a:spcBef>
                <a:spcPts val="600"/>
              </a:spcBef>
            </a:pPr>
            <a:r>
              <a:rPr lang="ru-RU" sz="2200" dirty="0">
                <a:latin typeface="Arial" panose="020B0604020202020204" pitchFamily="34" charset="0"/>
                <a:ea typeface="Times New Roman" panose="02020603050405020304" pitchFamily="18" charset="0"/>
              </a:rPr>
              <a:t>…;</a:t>
            </a:r>
            <a:endParaRPr lang="ru-RU" sz="22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177800" algn="just">
              <a:spcBef>
                <a:spcPts val="600"/>
              </a:spcBef>
            </a:pPr>
            <a:r>
              <a:rPr lang="ru-RU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оказывает содействие в обеспечении выполнения обучающимися заданий, предусмотренных программами практики, учебными программами по практикам, производственному обучению в структурных подразделениях учреждения образования, путем предоставления необходимых материалов, инструментов, приспособлений и оснастки, техники, технической документации, а также помощь в проведении конкурсов профессионального мастерства.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455" y="243205"/>
            <a:ext cx="8367910" cy="1325563"/>
          </a:xfrm>
        </p:spPr>
        <p:txBody>
          <a:bodyPr>
            <a:normAutofit/>
          </a:bodyPr>
          <a:lstStyle/>
          <a:p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ГЛАВА 3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ПОРЯДОК ЗАКЛЮЧЕНИЯ, ИЗМЕНЕНИЯ И РАСТОРЖЕНИЯ ДОГОВОРА О ВЗАИМОДЕЙСТВИИ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0292" y="1486009"/>
            <a:ext cx="1698172" cy="783712"/>
          </a:xfrm>
          <a:prstGeom prst="rect">
            <a:avLst/>
          </a:prstGeom>
          <a:solidFill>
            <a:srgbClr val="9CEEC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dirty="0">
                <a:solidFill>
                  <a:schemeClr val="tx1"/>
                </a:solidFill>
              </a:rPr>
              <a:t>Учреждение образования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2762" y="1464661"/>
            <a:ext cx="2623033" cy="8050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dirty="0"/>
              <a:t>Организация государственной формы собственности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83229" y="1512554"/>
            <a:ext cx="4355781" cy="70895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dirty="0"/>
              <a:t>Согласование с государственными органами, организациями, в подчинении которых они находятся</a:t>
            </a:r>
          </a:p>
        </p:txBody>
      </p:sp>
      <p:sp>
        <p:nvSpPr>
          <p:cNvPr id="9" name="Крест 8"/>
          <p:cNvSpPr/>
          <p:nvPr/>
        </p:nvSpPr>
        <p:spPr>
          <a:xfrm>
            <a:off x="2401376" y="1427912"/>
            <a:ext cx="569168" cy="542729"/>
          </a:xfrm>
          <a:prstGeom prst="plus">
            <a:avLst>
              <a:gd name="adj" fmla="val 4234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право 9"/>
          <p:cNvSpPr/>
          <p:nvPr/>
        </p:nvSpPr>
        <p:spPr>
          <a:xfrm>
            <a:off x="6188645" y="1486009"/>
            <a:ext cx="978408" cy="48463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21874" y="2765360"/>
            <a:ext cx="1698172" cy="783712"/>
          </a:xfrm>
          <a:prstGeom prst="rect">
            <a:avLst/>
          </a:prstGeom>
          <a:solidFill>
            <a:srgbClr val="9CEEC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dirty="0">
                <a:solidFill>
                  <a:schemeClr val="tx1"/>
                </a:solidFill>
              </a:rPr>
              <a:t>Учреждение образования</a:t>
            </a:r>
          </a:p>
        </p:txBody>
      </p:sp>
      <p:sp>
        <p:nvSpPr>
          <p:cNvPr id="12" name="Крест 11"/>
          <p:cNvSpPr/>
          <p:nvPr/>
        </p:nvSpPr>
        <p:spPr>
          <a:xfrm>
            <a:off x="2742958" y="2898109"/>
            <a:ext cx="569168" cy="542729"/>
          </a:xfrm>
          <a:prstGeom prst="plus">
            <a:avLst>
              <a:gd name="adj" fmla="val 4234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423584" y="2761849"/>
            <a:ext cx="2623033" cy="8464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dirty="0">
                <a:solidFill>
                  <a:schemeClr val="tx1"/>
                </a:solidFill>
              </a:rPr>
              <a:t>Организация частной формы собственности</a:t>
            </a:r>
          </a:p>
        </p:txBody>
      </p:sp>
      <p:sp>
        <p:nvSpPr>
          <p:cNvPr id="14" name="Стрелка: вправо 13"/>
          <p:cNvSpPr/>
          <p:nvPr/>
        </p:nvSpPr>
        <p:spPr>
          <a:xfrm>
            <a:off x="6364136" y="2838543"/>
            <a:ext cx="978408" cy="4846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446283" y="2814994"/>
            <a:ext cx="4355781" cy="70895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dirty="0"/>
              <a:t>Согласование с учредителями организации (уполномоченным ими органом или лицом)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6092" y="3942285"/>
            <a:ext cx="11420549" cy="1351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>
              <a:lnSpc>
                <a:spcPct val="80000"/>
              </a:lnSpc>
              <a:spcBef>
                <a:spcPts val="600"/>
              </a:spcBef>
            </a:pPr>
            <a:r>
              <a:rPr lang="ru-RU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Договор о взаимодействии, как правило, заключается </a:t>
            </a: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учреждением образования с </a:t>
            </a:r>
            <a:r>
              <a:rPr lang="ru-RU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градо</a:t>
            </a: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и </a:t>
            </a:r>
            <a:r>
              <a:rPr lang="ru-RU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валообразующими</a:t>
            </a: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организациями, имеющими высокий уровень технического и технологического оснащения, а также организациями, являющимися исполнителями и участниками государственных, региональных и отраслевых программ, </a:t>
            </a:r>
            <a:r>
              <a:rPr lang="ru-RU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 срок не менее 5 лет</a:t>
            </a: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353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 представлением базовой организацией сведений о дополнительной потребности в молодых специалистах, рабочих, служащих.</a:t>
            </a:r>
          </a:p>
          <a:p>
            <a:pPr indent="342900" algn="just">
              <a:lnSpc>
                <a:spcPct val="80000"/>
              </a:lnSpc>
              <a:spcBef>
                <a:spcPts val="600"/>
              </a:spcBef>
            </a:pP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Учреждение образования вправе заключать договоры о взаимодействии с несколькими организациями.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4566" y="5428095"/>
            <a:ext cx="11420548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>
              <a:lnSpc>
                <a:spcPct val="80000"/>
              </a:lnSpc>
              <a:spcBef>
                <a:spcPts val="600"/>
              </a:spcBef>
            </a:pPr>
            <a:r>
              <a:rPr lang="ru-RU" sz="1600" b="1" dirty="0">
                <a:latin typeface="Arial" panose="020B0604020202020204" pitchFamily="34" charset="0"/>
              </a:rPr>
              <a:t>Ежегодно заключаются дополнительные соглашения об уточнении количества лиц, заявляемых для подготовки </a:t>
            </a:r>
            <a:r>
              <a:rPr lang="ru-RU" sz="1600" dirty="0">
                <a:latin typeface="Arial" panose="020B0604020202020204" pitchFamily="34" charset="0"/>
              </a:rPr>
              <a:t>специалистов, рабочих, служащих в учреждении образования по специальностям, квалификациям (профессиям рабочих, должностям служащих</a:t>
            </a:r>
            <a:r>
              <a:rPr lang="ru-RU" sz="1600" dirty="0" smtClean="0">
                <a:latin typeface="Arial" panose="020B0604020202020204" pitchFamily="34" charset="0"/>
              </a:rPr>
              <a:t>).</a:t>
            </a:r>
            <a:endParaRPr lang="ru-RU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460500"/>
          </a:xfrm>
        </p:spPr>
        <p:txBody>
          <a:bodyPr>
            <a:normAutofit fontScale="90000"/>
          </a:bodyPr>
          <a:lstStyle/>
          <a:p>
            <a:pPr algn="r"/>
            <a:r>
              <a:rPr lang="ru-RU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Приложение</a:t>
            </a:r>
            <a:br>
              <a:rPr lang="ru-RU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 договору о взаимодействии</a:t>
            </a:r>
            <a:br>
              <a:rPr lang="ru-RU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учреждения образования</a:t>
            </a:r>
            <a:br>
              <a:rPr lang="ru-RU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 организацией - заказчиком кадров</a:t>
            </a:r>
            <a:br>
              <a:rPr lang="ru-RU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 подготовке специалистов, рабочих, служащих</a:t>
            </a:r>
            <a:br>
              <a:rPr lang="ru-RU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b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181" y="1001482"/>
            <a:ext cx="1115163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ЗАКАЗ</a:t>
            </a: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 подготовку в учреждении образования для последующего трудоустройства в базовой организации специалистов, рабочих, служащих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sz="1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93966" y="1825626"/>
          <a:ext cx="9797139" cy="14604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904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264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80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80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680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680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6802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6802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6802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6802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6802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68027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491086">
                <a:tc row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kern="100" dirty="0">
                          <a:effectLst/>
                        </a:rPr>
                        <a:t>Код и наименование специальности</a:t>
                      </a:r>
                      <a:endParaRPr lang="ru-RU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kern="100" dirty="0">
                          <a:effectLst/>
                        </a:rPr>
                        <a:t>Степень &lt;*&gt;, квалификация специалиста, должность служащего, профессия рабочего (разряд)</a:t>
                      </a:r>
                      <a:endParaRPr lang="ru-RU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kern="100" dirty="0">
                          <a:effectLst/>
                        </a:rPr>
                        <a:t>Потребность по годам (выпуск из учреждения образования), человек</a:t>
                      </a:r>
                      <a:endParaRPr lang="ru-RU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19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91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91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91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3982" y="3486381"/>
            <a:ext cx="109098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/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Стороны подтверждают, что </a:t>
            </a:r>
            <a:r>
              <a:rPr lang="ru-RU" sz="1600" dirty="0">
                <a:solidFill>
                  <a:srgbClr val="353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количество лиц (по годам), заявляемое для подготовки </a:t>
            </a: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 учреждении образования, </a:t>
            </a:r>
            <a:r>
              <a:rPr lang="ru-RU" sz="1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соответствует данным, размещенным в автоматизированной информационной системе </a:t>
            </a: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"Подготовка прогнозных показателей приема и формирование органами государственного управления заказа на подготовку квалифицированных кадров".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47969" y="4674093"/>
            <a:ext cx="8689132" cy="1988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4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Учреждение образования:                 Базовая организация:</a:t>
            </a:r>
          </a:p>
          <a:p>
            <a:pPr algn="just">
              <a:lnSpc>
                <a:spcPct val="80000"/>
              </a:lnSpc>
            </a:pPr>
            <a:r>
              <a:rPr lang="ru-RU" sz="14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наименование:                           наименование:</a:t>
            </a:r>
          </a:p>
          <a:p>
            <a:pPr algn="just">
              <a:lnSpc>
                <a:spcPct val="80000"/>
              </a:lnSpc>
            </a:pPr>
            <a:r>
              <a:rPr lang="ru-RU" sz="14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____________________________________    ___________________________________</a:t>
            </a:r>
          </a:p>
          <a:p>
            <a:pPr algn="just">
              <a:lnSpc>
                <a:spcPct val="80000"/>
              </a:lnSpc>
            </a:pPr>
            <a:r>
              <a:rPr lang="ru-RU" sz="14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____________________________________    ___________________________________</a:t>
            </a:r>
          </a:p>
          <a:p>
            <a:pPr algn="just">
              <a:lnSpc>
                <a:spcPct val="80000"/>
              </a:lnSpc>
            </a:pPr>
            <a:r>
              <a:rPr lang="ru-RU" sz="14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 </a:t>
            </a:r>
          </a:p>
          <a:p>
            <a:pPr algn="just">
              <a:lnSpc>
                <a:spcPct val="80000"/>
              </a:lnSpc>
            </a:pPr>
            <a:r>
              <a:rPr lang="ru-RU" sz="14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Руководитель:                           Руководитель:</a:t>
            </a:r>
          </a:p>
          <a:p>
            <a:pPr algn="just">
              <a:lnSpc>
                <a:spcPct val="80000"/>
              </a:lnSpc>
            </a:pPr>
            <a:r>
              <a:rPr lang="ru-RU" sz="14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___________   ______________________    ___________   _____________________</a:t>
            </a:r>
          </a:p>
          <a:p>
            <a:pPr algn="just">
              <a:lnSpc>
                <a:spcPct val="80000"/>
              </a:lnSpc>
            </a:pPr>
            <a:r>
              <a:rPr lang="ru-RU" sz="14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(подпись)      (инициалы (инициал       (подпись)     (инициалы (инициал</a:t>
            </a:r>
          </a:p>
          <a:p>
            <a:pPr algn="just">
              <a:lnSpc>
                <a:spcPct val="80000"/>
              </a:lnSpc>
            </a:pPr>
            <a:r>
              <a:rPr lang="ru-RU" sz="14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            собственного имени),     М.П &lt;**&gt;      собственного имени),</a:t>
            </a:r>
          </a:p>
          <a:p>
            <a:pPr algn="just">
              <a:lnSpc>
                <a:spcPct val="80000"/>
              </a:lnSpc>
            </a:pPr>
            <a:r>
              <a:rPr lang="ru-RU" sz="140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                 фамилия)                               фамилия)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43709"/>
            <a:ext cx="10515600" cy="5142490"/>
          </a:xfrm>
        </p:spPr>
        <p:txBody>
          <a:bodyPr/>
          <a:lstStyle/>
          <a:p>
            <a:pPr algn="ctr"/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Постановление Совета Министров Республики Беларусь от 31.08.2022 № 572</a:t>
            </a:r>
            <a:b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«О ВОПРОСАХ РЕАЛИЗАЦИИ ОБРАЗОВАТЕЛЬНЫХ 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ПРОГРАММ» ПОЛОЖЕНИЕ О </a:t>
            </a: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ПРАКТИКЕ УЧАЩИХСЯ, КУРСАНТОВ, ОСВАИВАЮЩИХ СОДЕРЖАНИЕ ОБРАЗОВАТЕЛЬНЫХ ПРОГРАММ СРЕДНЕГО СПЕЦИАЛЬНОГО 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</a:p>
          <a:p>
            <a:pPr algn="ctr"/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Постановление  Совета Министров  Республики Беларусь 29.07.2022 № 497 </a:t>
            </a:r>
            <a:b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«О ВОПРОСАХ ПРОФЕССИОНАЛЬНО-ТЕХНИЧЕСКОГО ОБРАЗОВАНИЯ»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642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62181"/>
            <a:ext cx="10515600" cy="5114781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ru-RU" sz="1800" b="1" dirty="0" smtClean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ГЛАВА </a:t>
            </a: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ВИДЫ ПРАКТИКИ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25796677"/>
              </p:ext>
            </p:extLst>
          </p:nvPr>
        </p:nvGraphicFramePr>
        <p:xfrm>
          <a:off x="891488" y="2006599"/>
          <a:ext cx="10740317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: вниз 4"/>
          <p:cNvSpPr/>
          <p:nvPr/>
        </p:nvSpPr>
        <p:spPr>
          <a:xfrm>
            <a:off x="7446065" y="4140702"/>
            <a:ext cx="191513" cy="1095376"/>
          </a:xfrm>
          <a:prstGeom prst="downArrow">
            <a:avLst>
              <a:gd name="adj1" fmla="val 50000"/>
              <a:gd name="adj2" fmla="val 12005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229871" y="5239543"/>
            <a:ext cx="2223881" cy="10953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dirty="0"/>
              <a:t>Учащиеся могут</a:t>
            </a:r>
          </a:p>
          <a:p>
            <a:pPr algn="ctr">
              <a:lnSpc>
                <a:spcPct val="80000"/>
              </a:lnSpc>
            </a:pPr>
            <a:r>
              <a:rPr lang="ru-RU" sz="1600" dirty="0"/>
              <a:t>участвовать в производстве товаров (выполнении работ, оказании услуг)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153286" y="5176754"/>
            <a:ext cx="2351679" cy="1230312"/>
          </a:xfrm>
          <a:prstGeom prst="rect">
            <a:avLst/>
          </a:prstGeom>
          <a:solidFill>
            <a:srgbClr val="E6CAF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</a:rPr>
              <a:t>При наличии вакансий учащиеся могут быть приняты на работу в соответствии с законодательством о труде</a:t>
            </a:r>
          </a:p>
        </p:txBody>
      </p:sp>
      <p:sp>
        <p:nvSpPr>
          <p:cNvPr id="10" name="Стрелка: вниз 9"/>
          <p:cNvSpPr/>
          <p:nvPr/>
        </p:nvSpPr>
        <p:spPr>
          <a:xfrm>
            <a:off x="10329126" y="4136321"/>
            <a:ext cx="276227" cy="981945"/>
          </a:xfrm>
          <a:prstGeom prst="downArrow">
            <a:avLst>
              <a:gd name="adj1" fmla="val 50000"/>
              <a:gd name="adj2" fmla="val 112068"/>
            </a:avLst>
          </a:prstGeom>
          <a:solidFill>
            <a:srgbClr val="E6CAF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низ 10"/>
          <p:cNvSpPr/>
          <p:nvPr/>
        </p:nvSpPr>
        <p:spPr>
          <a:xfrm rot="2206069">
            <a:off x="8448120" y="4006956"/>
            <a:ext cx="209218" cy="1295349"/>
          </a:xfrm>
          <a:prstGeom prst="downArrow">
            <a:avLst>
              <a:gd name="adj1" fmla="val 50000"/>
              <a:gd name="adj2" fmla="val 12250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65018" y="113903"/>
            <a:ext cx="95767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Постановление Совета Министров Республики Беларусь от 31.08.2022 № 572</a:t>
            </a:r>
            <a:b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«О ВОПРОСАХ РЕАЛИЗАЦИИ ОБРАЗОВАТЕЛЬНЫХ ПРОГРАММ» ПОЛОЖЕНИЕ О ПРАКТИКЕ УЧАЩИХСЯ, КУРСАНТОВ, ОСВАИВАЮЩИХ СОДЕРЖАНИЕ ОБРАЗОВАТЕЛЬНЫХ ПРОГРАММ СРЕДНЕГО СПЕЦИАЛЬНОГО ОБРАЗОВАНИЯ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4062" y="4519612"/>
            <a:ext cx="10515600" cy="10890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Заключительный период производственного обучения 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завершается 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выполнением обучающимися </a:t>
            </a:r>
            <a:r>
              <a:rPr lang="ru-RU" sz="2000" dirty="0">
                <a:solidFill>
                  <a:srgbClr val="3532B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квалификационных работ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которые являются </a:t>
            </a:r>
            <a:r>
              <a:rPr lang="ru-RU" sz="2000" dirty="0">
                <a:solidFill>
                  <a:srgbClr val="3532B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частью квалификационных экзаменов, выпускных квалификационных экзаменов</a:t>
            </a:r>
            <a:endParaRPr lang="ru-RU" sz="2000" dirty="0">
              <a:solidFill>
                <a:srgbClr val="3532B2"/>
              </a:solidFill>
            </a:endParaRP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91465" y="2091106"/>
            <a:ext cx="1698172" cy="783712"/>
          </a:xfrm>
          <a:prstGeom prst="rect">
            <a:avLst/>
          </a:prstGeom>
          <a:solidFill>
            <a:srgbClr val="9CEEC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dirty="0">
                <a:solidFill>
                  <a:schemeClr val="tx1"/>
                </a:solidFill>
              </a:rPr>
              <a:t>Учреждение образования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57913" y="2091106"/>
            <a:ext cx="2023406" cy="8050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dirty="0">
                <a:solidFill>
                  <a:schemeClr val="tx1"/>
                </a:solidFill>
              </a:rPr>
              <a:t>Организация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293581" y="2139155"/>
            <a:ext cx="3584225" cy="70895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dirty="0"/>
              <a:t>Договор об организации производственного обучения</a:t>
            </a:r>
          </a:p>
        </p:txBody>
      </p:sp>
      <p:sp>
        <p:nvSpPr>
          <p:cNvPr id="7" name="Крест 6"/>
          <p:cNvSpPr/>
          <p:nvPr/>
        </p:nvSpPr>
        <p:spPr>
          <a:xfrm>
            <a:off x="3039814" y="2222270"/>
            <a:ext cx="569168" cy="542729"/>
          </a:xfrm>
          <a:prstGeom prst="plus">
            <a:avLst>
              <a:gd name="adj" fmla="val 4234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 8"/>
          <p:cNvSpPr/>
          <p:nvPr/>
        </p:nvSpPr>
        <p:spPr>
          <a:xfrm>
            <a:off x="6130250" y="2091106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19842" y="384542"/>
            <a:ext cx="99548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Постановление  Совета Министров  Республики Беларусь 29.07.2022 № 497 </a:t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«О ВОПРОСАХ ПРОФЕССИОНАЛЬНО-ТЕХНИЧЕСКОГО ОБРАЗОВАНИЯ»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152400"/>
            <a:ext cx="10515600" cy="96678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3532B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Организация </a:t>
            </a:r>
            <a:r>
              <a:rPr lang="ru-RU" sz="2400" dirty="0">
                <a:solidFill>
                  <a:srgbClr val="3532B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обеспечивает проведение производственного </a:t>
            </a:r>
            <a:r>
              <a:rPr lang="ru-RU" sz="2400" dirty="0" smtClean="0">
                <a:solidFill>
                  <a:srgbClr val="3532B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обучения (практики), </a:t>
            </a:r>
            <a:r>
              <a:rPr lang="ru-RU" sz="2400" dirty="0">
                <a:solidFill>
                  <a:srgbClr val="3532B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его документальное оформление, в том числе:</a:t>
            </a:r>
            <a:endParaRPr lang="ru-RU" sz="2400" dirty="0">
              <a:solidFill>
                <a:srgbClr val="3532B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100" y="1158875"/>
            <a:ext cx="11106150" cy="4899025"/>
          </a:xfrm>
        </p:spPr>
        <p:txBody>
          <a:bodyPr>
            <a:noAutofit/>
          </a:bodyPr>
          <a:lstStyle/>
          <a:p>
            <a:pPr indent="342900" algn="just">
              <a:spcBef>
                <a:spcPts val="1000"/>
              </a:spcBef>
            </a:pPr>
            <a:r>
              <a:rPr lang="ru-RU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заключение </a:t>
            </a:r>
            <a:r>
              <a:rPr lang="ru-RU" sz="1600" dirty="0">
                <a:solidFill>
                  <a:srgbClr val="353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договоров</a:t>
            </a: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об организации производственного </a:t>
            </a:r>
            <a:r>
              <a:rPr lang="ru-RU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обучения (практики);</a:t>
            </a:r>
            <a:endParaRPr lang="ru-RU" sz="16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342900" algn="just"/>
            <a:r>
              <a:rPr lang="ru-RU" sz="1600" dirty="0">
                <a:solidFill>
                  <a:srgbClr val="353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издание приказа </a:t>
            </a: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организации о зачислении обучающихся на производственное 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</a:rPr>
              <a:t>обучение (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практику) </a:t>
            </a: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 соответствии с заключенными договорами об организации производственного 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</a:rPr>
              <a:t>обучения (практики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);</a:t>
            </a:r>
            <a:endParaRPr lang="ru-RU" sz="16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342900" algn="just"/>
            <a:r>
              <a:rPr lang="ru-RU" sz="1600" dirty="0">
                <a:solidFill>
                  <a:srgbClr val="353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назначение работников </a:t>
            </a: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организации, </a:t>
            </a:r>
            <a:r>
              <a:rPr lang="ru-RU" sz="1600" dirty="0">
                <a:solidFill>
                  <a:srgbClr val="353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ответственных за соблюдение требований охраны труда</a:t>
            </a: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rgbClr val="353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осуществляющих общее руководство </a:t>
            </a: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производственным 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</a:rPr>
              <a:t>обучением (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практикой) </a:t>
            </a: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обучающихся в организации и </a:t>
            </a:r>
            <a:r>
              <a:rPr lang="ru-RU" sz="1600" dirty="0">
                <a:solidFill>
                  <a:srgbClr val="353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непосредственное руководство </a:t>
            </a: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производственным 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</a:rPr>
              <a:t>обучением (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практикой) </a:t>
            </a: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обучающихся на объекте организации;</a:t>
            </a:r>
          </a:p>
          <a:p>
            <a:pPr indent="342900" algn="just">
              <a:spcBef>
                <a:spcPts val="1000"/>
              </a:spcBef>
            </a:pP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здоровые и безопасные условия труда на каждом рабочем месте;</a:t>
            </a:r>
          </a:p>
          <a:p>
            <a:pPr indent="342900" algn="just">
              <a:spcBef>
                <a:spcPts val="1000"/>
              </a:spcBef>
            </a:pP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обязательное страхование от несчастных случаев на производстве и профессиональных заболеваний жизни или здоровья обучающихся в соответствии с законодательством;</a:t>
            </a:r>
          </a:p>
          <a:p>
            <a:pPr indent="342900" algn="just">
              <a:spcBef>
                <a:spcPts val="1000"/>
              </a:spcBef>
            </a:pP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наличие оборудования, инструмента, сырья, материалов, технической документации, а также специальной одежды, специальной обуви и других средств индивидуальной защиты по типовым нормам бесплатной выдачи работникам средств индивидуальной защиты …;</a:t>
            </a:r>
          </a:p>
          <a:p>
            <a:pPr indent="342900" algn="just">
              <a:spcBef>
                <a:spcPts val="1000"/>
              </a:spcBef>
            </a:pP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допуск обучающихся к учебно-производственным работам по обслуживанию и ремонту электроустановок и других объектов с повышенной опасностью под непосредственным руководством специалиста или квалифицированного рабочего организации;</a:t>
            </a:r>
          </a:p>
          <a:p>
            <a:pPr indent="342900" algn="just">
              <a:spcBef>
                <a:spcPts val="1000"/>
              </a:spcBef>
            </a:pPr>
            <a:r>
              <a:rPr lang="ru-RU" sz="1600" dirty="0">
                <a:solidFill>
                  <a:srgbClr val="353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использование труда обучающихся только на работах, предусмотренных учебной программой.</a:t>
            </a:r>
          </a:p>
          <a:p>
            <a:endParaRPr lang="ru-RU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srgbClr val="353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Руководство производственным </a:t>
            </a:r>
            <a:r>
              <a:rPr lang="ru-RU" sz="1800" b="1" dirty="0" smtClean="0">
                <a:solidFill>
                  <a:srgbClr val="353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обучением (практикой) </a:t>
            </a:r>
            <a:endParaRPr lang="ru-RU" b="1" dirty="0">
              <a:solidFill>
                <a:srgbClr val="3532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1800" dirty="0">
                <a:solidFill>
                  <a:srgbClr val="353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Общее руководство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производственным </a:t>
            </a:r>
            <a:r>
              <a:rPr lang="ru-RU" sz="1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обучением (практикой)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 организации возлагается на одного из заместителей руководителя организации, руководителя службы подготовки кадров или других специалистов организации в соответствии с приказом руководителя </a:t>
            </a:r>
            <a:r>
              <a:rPr lang="ru-RU" sz="1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организации.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dirty="0">
                <a:solidFill>
                  <a:srgbClr val="353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Непосредственное руководство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производственным </a:t>
            </a: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обучением (практикой)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обучающихся в организации осуществляет специалист или квалифицированный рабочий организации, который назначается приказом руководителя организации (распоряжением руководителя структурного подразделения организации) руководителем производственного </a:t>
            </a: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обучения (практикой)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обучающихся в организации.</a:t>
            </a:r>
          </a:p>
          <a:p>
            <a:pPr marL="0" indent="0" algn="just">
              <a:buNone/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Непосредственное руководство производственным </a:t>
            </a: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обучением (практикой)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обучающихся в организации </a:t>
            </a:r>
            <a:r>
              <a:rPr lang="ru-RU" sz="1800" dirty="0">
                <a:solidFill>
                  <a:srgbClr val="3532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может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осуществляться мастером производственного обучения учреждения </a:t>
            </a:r>
            <a:r>
              <a:rPr lang="ru-RU" sz="1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образования.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800" y="572655"/>
            <a:ext cx="11049000" cy="868218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ГЛАВА 4</a:t>
            </a:r>
            <a:r>
              <a:rPr lang="ru-RU" sz="2200" dirty="0"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sz="2200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МАТЕРИАЛЬНОЕ </a:t>
            </a:r>
            <a:r>
              <a:rPr lang="ru-RU" sz="2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ОБЕСПЕЧЕНИЕ</a:t>
            </a:r>
            <a:br>
              <a:rPr lang="ru-RU" sz="2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800" dirty="0"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sz="800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2200" u="sng" dirty="0">
                <a:solidFill>
                  <a:srgbClr val="3532B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Оплата труда работников организаций </a:t>
            </a:r>
            <a:r>
              <a:rPr lang="ru-RU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руководство </a:t>
            </a:r>
            <a:r>
              <a:rPr lang="ru-RU" sz="2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практикой (производственным обучением) </a:t>
            </a:r>
            <a:r>
              <a:rPr lang="ru-RU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обучающихся:</a:t>
            </a:r>
            <a:r>
              <a:rPr lang="ru-RU" sz="2200" dirty="0"/>
              <a:t/>
            </a:r>
            <a:br>
              <a:rPr lang="ru-RU" sz="2200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7779" y="1403929"/>
          <a:ext cx="11841021" cy="4925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133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276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021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ССО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ПТО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67861">
                <a:tc>
                  <a:txBody>
                    <a:bodyPr/>
                    <a:lstStyle/>
                    <a:p>
                      <a:pPr indent="342900" algn="just">
                        <a:spcBef>
                          <a:spcPts val="0"/>
                        </a:spcBef>
                      </a:pPr>
                      <a:r>
                        <a:rPr lang="ru-RU" sz="1200" u="sng" dirty="0" smtClean="0">
                          <a:solidFill>
                            <a:srgbClr val="3532B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общее руководство практикой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 в зависимости от численности обучающихся за весь период практики и исходя из следующего количества часов:</a:t>
                      </a:r>
                    </a:p>
                    <a:p>
                      <a:pPr indent="0" algn="just">
                        <a:spcBef>
                          <a:spcPts val="0"/>
                        </a:spcBef>
                        <a:buNone/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от 11 до 20 человек - 25 часов;</a:t>
                      </a:r>
                    </a:p>
                    <a:p>
                      <a:pPr indent="0" algn="just">
                        <a:spcBef>
                          <a:spcPts val="0"/>
                        </a:spcBef>
                        <a:buNone/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от 21 до 30 человек - 30 часов;</a:t>
                      </a:r>
                    </a:p>
                    <a:p>
                      <a:pPr indent="0" algn="just">
                        <a:spcBef>
                          <a:spcPts val="0"/>
                        </a:spcBef>
                        <a:buNone/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от 31 до 40 человек - 40 часов;</a:t>
                      </a:r>
                    </a:p>
                    <a:p>
                      <a:pPr indent="0" algn="just">
                        <a:spcBef>
                          <a:spcPts val="0"/>
                        </a:spcBef>
                        <a:buNone/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от 41 до 50 человек - 45 часов;</a:t>
                      </a:r>
                    </a:p>
                    <a:p>
                      <a:pPr indent="0" algn="just">
                        <a:spcBef>
                          <a:spcPts val="0"/>
                        </a:spcBef>
                        <a:buNone/>
                      </a:pPr>
                      <a:endParaRPr lang="ru-RU" sz="12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indent="342900" algn="just">
                        <a:spcBef>
                          <a:spcPts val="0"/>
                        </a:spcBef>
                      </a:pPr>
                      <a:r>
                        <a:rPr lang="ru-RU" sz="1200" u="sng" dirty="0" smtClean="0">
                          <a:solidFill>
                            <a:srgbClr val="3532B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непосредственное руководство практикой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в структурных подразделениях организации - в зависимости от численности обучающихся и исходя из следующего количества часов:</a:t>
                      </a:r>
                    </a:p>
                    <a:p>
                      <a:pPr indent="0" algn="just">
                        <a:spcBef>
                          <a:spcPts val="0"/>
                        </a:spcBef>
                        <a:buNone/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до 4 человек - 4 часа в неделю;</a:t>
                      </a:r>
                    </a:p>
                    <a:p>
                      <a:pPr indent="0" algn="just">
                        <a:spcBef>
                          <a:spcPts val="0"/>
                        </a:spcBef>
                        <a:buNone/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от 5 до 7 человек - 8 часов в неделю;</a:t>
                      </a:r>
                    </a:p>
                    <a:p>
                      <a:pPr indent="0" algn="just">
                        <a:spcBef>
                          <a:spcPts val="0"/>
                        </a:spcBef>
                        <a:buNone/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от 8 до 10 человек - 12 часов в неделю.</a:t>
                      </a:r>
                    </a:p>
                    <a:p>
                      <a:pPr indent="0" algn="just">
                        <a:spcBef>
                          <a:spcPts val="0"/>
                        </a:spcBef>
                        <a:buNone/>
                      </a:pPr>
                      <a:endParaRPr lang="ru-RU" sz="12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indent="0" algn="just">
                        <a:spcBef>
                          <a:spcPts val="0"/>
                        </a:spcBef>
                        <a:buNone/>
                      </a:pPr>
                      <a:endParaRPr lang="ru-RU" sz="12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indent="0" algn="just">
                        <a:spcBef>
                          <a:spcPts val="0"/>
                        </a:spcBef>
                        <a:buNone/>
                      </a:pPr>
                      <a:endParaRPr lang="ru-RU" sz="12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0"/>
                        </a:spcBef>
                      </a:pPr>
                      <a:r>
                        <a:rPr lang="ru-RU" sz="1200" u="sng" dirty="0" smtClean="0">
                          <a:solidFill>
                            <a:srgbClr val="3532B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За проведение лекций, консультаций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лицам из числа работников организаций, не являющимся руководителями практики  - в размере 0,2 базовой величины за час исходя из фактически затраченного времени (</a:t>
                      </a:r>
                      <a:r>
                        <a:rPr lang="ru-RU" sz="1200" i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на основании гражданско-правовых договоров)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just">
                        <a:spcBef>
                          <a:spcPts val="0"/>
                        </a:spcBef>
                        <a:buNone/>
                      </a:pPr>
                      <a:r>
                        <a:rPr lang="ru-RU" sz="1200" u="sng" kern="1200" dirty="0" smtClean="0">
                          <a:solidFill>
                            <a:srgbClr val="3532B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общее руководство производственным обучением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 в зависимости от численности обучающихся за весь период производственного обучения и исходя из следующего количества часов:</a:t>
                      </a:r>
                    </a:p>
                    <a:p>
                      <a:pPr indent="0" algn="just">
                        <a:spcBef>
                          <a:spcPts val="0"/>
                        </a:spcBef>
                        <a:buNone/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от 11 до 20 человек - 25 часов;</a:t>
                      </a:r>
                    </a:p>
                    <a:p>
                      <a:pPr indent="0" algn="just">
                        <a:spcBef>
                          <a:spcPts val="0"/>
                        </a:spcBef>
                        <a:buNone/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от 21 до 30 человек - 30 часов;</a:t>
                      </a:r>
                    </a:p>
                    <a:p>
                      <a:pPr indent="0" algn="just">
                        <a:spcBef>
                          <a:spcPts val="0"/>
                        </a:spcBef>
                        <a:buNone/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от 31 до 40 человек - 40 часов;</a:t>
                      </a:r>
                    </a:p>
                    <a:p>
                      <a:pPr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u="sng" kern="1200" dirty="0" smtClean="0">
                        <a:solidFill>
                          <a:srgbClr val="3532B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sng" kern="1200" dirty="0" smtClean="0">
                          <a:solidFill>
                            <a:srgbClr val="3532B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непосредственное руководство производственным обучением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в структурных подразделениях организации - в зависимости от численности обучающихся и исходя из следующего количества часов:</a:t>
                      </a:r>
                    </a:p>
                    <a:p>
                      <a:pPr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до 4 человек - 4 часа в неделю;</a:t>
                      </a:r>
                    </a:p>
                    <a:p>
                      <a:pPr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от 5 до 7 человек - 8 часов в неделю;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от 8 до 10 человек - 12 часов в неделю.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лицам из числа работников организаций оплата труда производится в </a:t>
                      </a:r>
                      <a:r>
                        <a:rPr lang="ru-RU" sz="1200" b="1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размере 0,2 базовой величины </a:t>
                      </a: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час на основании гражданско-правовых договоров, ежемесячно пропорционально сроку проведения производственного обучения</a:t>
                      </a:r>
                    </a:p>
                    <a:p>
                      <a:pPr indent="0" algn="just">
                        <a:spcBef>
                          <a:spcPts val="1000"/>
                        </a:spcBef>
                        <a:buNone/>
                      </a:pPr>
                      <a:endParaRPr lang="ru-RU" sz="12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099" y="2947735"/>
            <a:ext cx="11733376" cy="343597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П.47 / 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П.29</a:t>
            </a:r>
            <a:r>
              <a:rPr lang="ru-RU" sz="1600" dirty="0" smtClean="0"/>
              <a:t> </a:t>
            </a:r>
            <a:r>
              <a:rPr lang="ru-RU" sz="2000" dirty="0">
                <a:solidFill>
                  <a:srgbClr val="3532B2"/>
                </a:solidFill>
              </a:rPr>
              <a:t>За произведенные обучающимися во время </a:t>
            </a:r>
            <a:r>
              <a:rPr lang="ru-RU" sz="2000" dirty="0" smtClean="0">
                <a:solidFill>
                  <a:srgbClr val="3532B2"/>
                </a:solidFill>
              </a:rPr>
              <a:t>производственного обучения (практики) </a:t>
            </a:r>
            <a:r>
              <a:rPr lang="ru-RU" sz="2000" dirty="0">
                <a:solidFill>
                  <a:srgbClr val="3532B2"/>
                </a:solidFill>
              </a:rPr>
              <a:t>товары (выполненные работы</a:t>
            </a:r>
            <a:r>
              <a:rPr lang="ru-RU" sz="2000" dirty="0"/>
              <a:t>, оказанные услуги) </a:t>
            </a:r>
            <a:r>
              <a:rPr lang="ru-RU" sz="2000" dirty="0">
                <a:solidFill>
                  <a:srgbClr val="3532B2"/>
                </a:solidFill>
              </a:rPr>
              <a:t>организация начисляет денежные средства</a:t>
            </a:r>
            <a:r>
              <a:rPr lang="ru-RU" sz="2000" dirty="0"/>
              <a:t> по нормам, расценкам, тарифным ставкам (тарифным окладам), окладам, действующим в данной организации, с учетом премий и других выплат.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000" dirty="0"/>
              <a:t>Денежные средства за произведенные товары (выполненные работы, оказанные услуги) направляются в учреждение образования.</a:t>
            </a:r>
          </a:p>
          <a:p>
            <a:pPr marL="0" indent="0" algn="just">
              <a:buNone/>
            </a:pPr>
            <a:r>
              <a:rPr lang="ru-RU" sz="1800" i="1" dirty="0"/>
              <a:t>Денежные средства за произведенные товары (выполненные работы, оказанные услуги) в размере не менее </a:t>
            </a:r>
            <a:r>
              <a:rPr lang="ru-RU" sz="1800" i="1" dirty="0" smtClean="0"/>
              <a:t>75% </a:t>
            </a:r>
            <a:r>
              <a:rPr lang="ru-RU" sz="1800" i="1" dirty="0"/>
              <a:t>направляются на материальное поощрение обучающихся с учетом их участия в производстве этих товаров (выполнении работ, оказании услуг) в соответствии с положением о материальном стимулировании обучающихся, утверждаемым руководителем учреждения образования. Оставшиеся в распоряжении учреждения образования денежные средства используются на развитие материально-технической базы, материальное поощрение обучающихся и работников</a:t>
            </a:r>
            <a:r>
              <a:rPr lang="ru-RU" sz="1800" i="1" dirty="0" smtClean="0"/>
              <a:t>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05099" y="152235"/>
            <a:ext cx="593932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Постановление Совета Министров Республики Беларусь от 31.08.2022 № 572</a:t>
            </a:r>
            <a:b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«О ВОПРОСАХ РЕАЛИЗАЦИИ ОБРАЗОВАТЕЛЬНЫХ ПРОГРАММ»</a:t>
            </a:r>
          </a:p>
          <a:p>
            <a: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lang="ru-RU" sz="1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ПОЛОЖЕНИЕ</a:t>
            </a:r>
            <a: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 ПРАКТИКЕ УЧАЩИХСЯ, КУРСАНТОВ, ОСВАИВАЮЩИХ СОДЕРЖАНИЕ ОБРАЗОВАТЕЛЬНЫХ ПРОГРАММ СРЕДНЕГО СПЕЦИАЛЬНОГО ОБРАЗОВАНИЯ</a:t>
            </a:r>
            <a:b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ru-RU" sz="1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21039" y="152235"/>
            <a:ext cx="6096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Постановление  Совета Министров  Республики Беларусь 29.07.2022 № 497 </a:t>
            </a:r>
            <a:b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«О ВОПРОСАХ ПРОФЕССИОНАЛЬНО-ТЕХНИЧЕСКОГО ОБРАЗОВАНИЯ»</a:t>
            </a:r>
            <a:b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ru-RU" sz="1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ПОЛОЖЕНИЕ</a:t>
            </a:r>
            <a: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 ОРГАНИЗАЦИИ ПРОИЗВОДСТВЕННОГО ОБУЧЕНИЯ УЧАЩИХСЯ, КУРСАНТОВ, ОСВАИВАЮЩИХ СОДЕРЖАНИЕ ОБРАЗОВАТЕЛЬНЫХ ПРОГРАММ </a:t>
            </a:r>
            <a:b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ПРОФЕССИОНАЛЬНО-ТЕХНИЧЕСКОГО ОБРАЗОВАНИЯ</a:t>
            </a:r>
            <a:b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ru-RU" sz="1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38" y="42378"/>
            <a:ext cx="10207925" cy="397276"/>
          </a:xfr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altLang="en-US" sz="1600" b="1" dirty="0">
                <a:solidFill>
                  <a:srgbClr val="002060"/>
                </a:solidFill>
                <a:cs typeface="+mn-lt"/>
              </a:rPr>
              <a:t>РЕЗУЛЬТАТЫ ОПРОСА ВЫПУСКНИКОВ О ФАКТОРАХ, ВЛИЯЮЩИХ НА  ЗАКРЕПЛЕНИЕ МОЛОДЫХ СПЕЦИАЛИСТОВ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2690" y="770416"/>
          <a:ext cx="6483494" cy="6050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6936184" y="997528"/>
          <a:ext cx="5034142" cy="5703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9811" y="829138"/>
          <a:ext cx="3025211" cy="557863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0252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949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Не удовлетворены размером оплаты труда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751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Выполнение объема работ, не входящих в круг непосредственных обязанностей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48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Желание продолжить обучение в университете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897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Ошиблись с выбором и данная профессия оказалась не подходящей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071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Не удовлетворены взаимоотношениями в коллективе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949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Не удовлетворены графиком рабочего времени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142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Наличие вредных/опасных производственных факторов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897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Недостаточно современное оборудование и технологии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949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Отсутствие жилья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7897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Отсутствие содействия со стороны непосредственного руководителя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949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Отсутствие постоянного рабочего места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9314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Отсутствие помощи в начале трудовой деятельности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435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Недостаточно времени на адаптацию к условиям производства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738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Отсутствие спецодежды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048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Не </a:t>
                      </a:r>
                      <a:r>
                        <a:rPr lang="ru-RU" sz="1100" dirty="0">
                          <a:effectLst/>
                        </a:rPr>
                        <a:t>устраивают бытовые условия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Высокая оплата за проживание в общежитии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7" marR="5446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936184" y="1176214"/>
          <a:ext cx="2404654" cy="475817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4046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7581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Достаточный уровень заработной платы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581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Установление хороших взаимоотношений с коллегами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7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Возможность карьерного роста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5163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Возможность постоянного профессионального развития/обучения в условиях предприятия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7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Стабильность организации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581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Возможность получения жилья (в </a:t>
                      </a:r>
                      <a:r>
                        <a:rPr lang="ru-RU" sz="1100" dirty="0" err="1">
                          <a:effectLst/>
                        </a:rPr>
                        <a:t>т.ч</a:t>
                      </a:r>
                      <a:r>
                        <a:rPr lang="ru-RU" sz="1100" dirty="0">
                          <a:effectLst/>
                        </a:rPr>
                        <a:t>. арендного)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581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Близость к дому и шаговая доступность социальных объектов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7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Престиж предприятия/организации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58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Наличие закрепленных специалистов/наставников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1372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Возможность работы на современной технике, знакомства с новыми технологиями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01487" y="431862"/>
            <a:ext cx="59122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</a:rPr>
              <a:t>Основные причины смены места работы:</a:t>
            </a:r>
            <a:r>
              <a:rPr lang="ru-RU" sz="1600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46195" y="562354"/>
            <a:ext cx="5203767" cy="491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000000"/>
                </a:solidFill>
              </a:rPr>
              <a:t>Наиболее значимые факторы, влияющие на продолжение трудовых отношений:</a:t>
            </a:r>
            <a:r>
              <a:rPr lang="ru-RU" sz="1600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69A4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НАЛОГОВЫЙ КОДЕКС РЕСПУБЛИКИ БЕЛАРУСЬ</a:t>
            </a:r>
            <a:br>
              <a:rPr lang="ru-RU" sz="2800" b="1" dirty="0">
                <a:solidFill>
                  <a:srgbClr val="69A4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69A4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(ОСОБЕННАЯ ЧАСТЬ) </a:t>
            </a:r>
            <a:br>
              <a:rPr lang="ru-RU" sz="2800" b="1" dirty="0">
                <a:solidFill>
                  <a:srgbClr val="69A4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69A4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29 декабря 2009 г. </a:t>
            </a:r>
            <a:r>
              <a:rPr lang="ru-RU" sz="2800" b="1" dirty="0" smtClean="0">
                <a:solidFill>
                  <a:srgbClr val="69A4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 71-З </a:t>
            </a:r>
            <a:r>
              <a:rPr lang="ru-RU" sz="1800" b="1" dirty="0" smtClean="0">
                <a:solidFill>
                  <a:srgbClr val="69A4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solidFill>
                  <a:srgbClr val="69A4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13.12.2024 </a:t>
            </a:r>
            <a:r>
              <a:rPr lang="ru-RU" sz="1600" dirty="0" smtClean="0">
                <a:solidFill>
                  <a:srgbClr val="69A4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1600" dirty="0" smtClean="0">
                <a:solidFill>
                  <a:srgbClr val="69A4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69A4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47-</a:t>
            </a:r>
            <a:r>
              <a:rPr lang="ru-RU" sz="1600" dirty="0" smtClean="0">
                <a:solidFill>
                  <a:srgbClr val="69A4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З)</a:t>
            </a:r>
            <a:endParaRPr lang="ru-RU" sz="2800" b="1" dirty="0">
              <a:solidFill>
                <a:srgbClr val="69A4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6999" y="1770206"/>
            <a:ext cx="5848928" cy="4879975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118. Освобождение от налога на добавленную стоимость оборотов по реализации товаров (работ, услуг), имущественных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</a:t>
            </a:r>
          </a:p>
          <a:p>
            <a:pPr marL="0" indent="0" algn="just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1.31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 (работ, услуг), произведенных (выполненных, оказанных) обучающимися и предусмотренных учебно-программной документацией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планом воспитательной работы учреждения образования, программами воспитания при осуществлении учреждениями образования видов деятельности по перечню, утверждаемому Советом Министров Республики Беларусь.</a:t>
            </a:r>
          </a:p>
          <a:p>
            <a:pPr marL="0" indent="0" algn="just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учреждениям образования для целей настоящего подпункта относятся учреждения общего среднего образования, </a:t>
            </a:r>
            <a: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среднего специального образовани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я, учреждения высшего образования, учреждения специального образования, детские школы искусств, учреждения дополнительного образования взрослых, специальные воспитательные учреждения.</a:t>
            </a:r>
          </a:p>
          <a:p>
            <a:pPr marL="0" indent="0" algn="just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целей настоящего подпункта и пункта 50 статьи 208 настоящего Кодекса под </a:t>
            </a:r>
            <a: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товарами понимается продукция, произведенная обучающимися в процессе обучения и (или) воспитания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68291" y="1825625"/>
            <a:ext cx="5920509" cy="4351338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208. Доходы, освобождаемые от подоходного налога с физических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50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доходы, полученные обучающимися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получающими общее среднее,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профессионально-техническое, среднее специальное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высшее, специальное образование,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реализации произведенных товаров (выполнения работ, оказания услуг), предусмотренных учебно-программной документацией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планом воспитательной работы учреждения образования, программами воспитания;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85115" y="1175392"/>
            <a:ext cx="5979968" cy="179070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обучения рабочих кадров в условиях предприятия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78697" y="5437429"/>
            <a:ext cx="3705876" cy="1224136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7200" b="1" dirty="0" smtClean="0">
                <a:solidFill>
                  <a:srgbClr val="0070C0"/>
                </a:solidFill>
              </a:rPr>
              <a:t>Елена Сергеевна Бычко,</a:t>
            </a:r>
            <a:r>
              <a:rPr lang="ru-RU" sz="7200" dirty="0" smtClean="0">
                <a:solidFill>
                  <a:srgbClr val="0070C0"/>
                </a:solidFill>
              </a:rPr>
              <a:t> </a:t>
            </a:r>
            <a:endParaRPr lang="ru-RU" sz="7200" dirty="0">
              <a:solidFill>
                <a:srgbClr val="0070C0"/>
              </a:solidFill>
            </a:endParaRPr>
          </a:p>
          <a:p>
            <a:pPr algn="l"/>
            <a:r>
              <a:rPr lang="ru-RU" sz="5600" dirty="0">
                <a:solidFill>
                  <a:schemeClr val="tx2"/>
                </a:solidFill>
              </a:rPr>
              <a:t>начальник отдела научно-методического обеспечения дополнительного образования взрослых и профессиональной подготовки школьников </a:t>
            </a:r>
            <a:r>
              <a:rPr lang="ru-RU" sz="7200" dirty="0">
                <a:solidFill>
                  <a:schemeClr val="tx2"/>
                </a:solidFill>
              </a:rPr>
              <a:t>УО РИПО</a:t>
            </a:r>
          </a:p>
          <a:p>
            <a:endParaRPr lang="ru-RU" sz="7200" dirty="0">
              <a:solidFill>
                <a:schemeClr val="tx2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r="87707" b="76617"/>
          <a:stretch>
            <a:fillRect/>
          </a:stretch>
        </p:blipFill>
        <p:spPr>
          <a:xfrm>
            <a:off x="101830" y="0"/>
            <a:ext cx="847169" cy="906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9706" y="29211"/>
            <a:ext cx="7624445" cy="648335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нормативных документов, регламентирующих организацию обучения взрослых 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230" y="838537"/>
            <a:ext cx="11896253" cy="6019463"/>
          </a:xfrm>
        </p:spPr>
        <p:txBody>
          <a:bodyPr>
            <a:noAutofit/>
          </a:bodyPr>
          <a:lstStyle/>
          <a:p>
            <a:pPr marL="257175" lvl="1" indent="-257175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/>
              <a:t>Закон Республики Беларусь от 14 января 2022 г. </a:t>
            </a:r>
            <a:r>
              <a:rPr lang="ru-RU" sz="1800" dirty="0" smtClean="0"/>
              <a:t>№ </a:t>
            </a:r>
            <a:r>
              <a:rPr lang="ru-RU" sz="1800" dirty="0"/>
              <a:t>154-З  </a:t>
            </a:r>
            <a:r>
              <a:rPr lang="ru-RU" sz="1800" dirty="0">
                <a:solidFill>
                  <a:srgbClr val="00B0F0"/>
                </a:solidFill>
              </a:rPr>
              <a:t>«Об изменении Кодекса Республики Беларусь об образовании»</a:t>
            </a:r>
          </a:p>
          <a:p>
            <a:pPr marL="0" lvl="1" indent="-257175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en-US" sz="1800" dirty="0">
                <a:sym typeface="+mn-ea"/>
              </a:rPr>
              <a:t>Пост</a:t>
            </a:r>
            <a:r>
              <a:rPr lang="ru-RU" sz="1800" dirty="0">
                <a:sym typeface="+mn-ea"/>
              </a:rPr>
              <a:t>ановление Совета Министров Республики Беларусь от 24 января 2008 г. </a:t>
            </a:r>
            <a:r>
              <a:rPr lang="ru-RU" sz="1800" dirty="0" smtClean="0">
                <a:solidFill>
                  <a:srgbClr val="00B0F0"/>
                </a:solidFill>
                <a:sym typeface="+mn-ea"/>
              </a:rPr>
              <a:t>№ </a:t>
            </a:r>
            <a:r>
              <a:rPr lang="ru-RU" sz="1800" dirty="0">
                <a:solidFill>
                  <a:srgbClr val="00B0F0"/>
                </a:solidFill>
                <a:sym typeface="+mn-ea"/>
              </a:rPr>
              <a:t>101 «О гарантиях при направлении на профессиональную подготовку, переподготовку, повышение квалификации и стажировку»</a:t>
            </a:r>
          </a:p>
          <a:p>
            <a:pPr marL="257175" lvl="1" indent="-257175" algn="just">
              <a:spcBef>
                <a:spcPts val="0"/>
              </a:spcBef>
              <a:buFont typeface="Wingdings" panose="05000000000000000000"/>
              <a:buChar char="Ø"/>
              <a:defRPr/>
            </a:pPr>
            <a:r>
              <a:rPr lang="ru-RU" sz="1800" dirty="0">
                <a:sym typeface="+mn-ea"/>
              </a:rPr>
              <a:t>Постановление Совета Министров Республики Беларусь от 1 сентября 2022 г. </a:t>
            </a:r>
            <a:r>
              <a:rPr lang="ru-RU" sz="1800" dirty="0" smtClean="0">
                <a:solidFill>
                  <a:srgbClr val="00B0F0"/>
                </a:solidFill>
                <a:sym typeface="+mn-ea"/>
              </a:rPr>
              <a:t>№ </a:t>
            </a:r>
            <a:r>
              <a:rPr lang="ru-RU" sz="1800" dirty="0">
                <a:solidFill>
                  <a:srgbClr val="00B0F0"/>
                </a:solidFill>
                <a:sym typeface="+mn-ea"/>
              </a:rPr>
              <a:t>574 «О вопросах организации образовательного процесса»</a:t>
            </a:r>
            <a:endParaRPr lang="ru-RU" sz="1800" dirty="0">
              <a:solidFill>
                <a:srgbClr val="00B0F0"/>
              </a:solidFill>
            </a:endParaRPr>
          </a:p>
          <a:p>
            <a:pPr marL="0" lvl="1" indent="-257175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>
                <a:sym typeface="+mn-ea"/>
              </a:rPr>
              <a:t>Постановление Министерства образования Республики Беларусь от 10 октября 2022 г. </a:t>
            </a:r>
            <a:r>
              <a:rPr lang="ru-RU" sz="1800" dirty="0" smtClean="0">
                <a:solidFill>
                  <a:srgbClr val="00B0F0"/>
                </a:solidFill>
                <a:sym typeface="+mn-ea"/>
              </a:rPr>
              <a:t>№ </a:t>
            </a:r>
            <a:r>
              <a:rPr lang="ru-RU" sz="1800" dirty="0">
                <a:solidFill>
                  <a:srgbClr val="00B0F0"/>
                </a:solidFill>
                <a:sym typeface="+mn-ea"/>
              </a:rPr>
              <a:t>379 «Об утверждении положения об учреждении дополнительного образования взрослых»</a:t>
            </a:r>
          </a:p>
          <a:p>
            <a:pPr marL="0" lvl="1" indent="-257175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>
                <a:sym typeface="+mn-ea"/>
              </a:rPr>
              <a:t>Постановление Совета Министров Республики Беларусь</a:t>
            </a:r>
            <a:r>
              <a:rPr lang="ru-RU" sz="1800" dirty="0"/>
              <a:t> от 9 сентября 2022 г. </a:t>
            </a:r>
            <a:r>
              <a:rPr lang="ru-RU" sz="1800" dirty="0" smtClean="0">
                <a:solidFill>
                  <a:srgbClr val="00B0F0"/>
                </a:solidFill>
              </a:rPr>
              <a:t>№ </a:t>
            </a:r>
            <a:r>
              <a:rPr lang="ru-RU" sz="1800" dirty="0">
                <a:solidFill>
                  <a:srgbClr val="00B0F0"/>
                </a:solidFill>
              </a:rPr>
              <a:t>297 «О типовых формах договоров в сфере образования»</a:t>
            </a:r>
            <a:endParaRPr lang="ru-RU" sz="1800" dirty="0">
              <a:solidFill>
                <a:srgbClr val="00B0F0"/>
              </a:solidFill>
              <a:sym typeface="+mn-ea"/>
            </a:endParaRPr>
          </a:p>
          <a:p>
            <a:pPr marL="257175" lvl="1" indent="-257175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>
                <a:sym typeface="+mn-ea"/>
              </a:rPr>
              <a:t>Постановление Министерства образования Республики Беларусь от 9 сентября 2022 г. </a:t>
            </a:r>
            <a:r>
              <a:rPr lang="ru-RU" sz="1800" dirty="0" smtClean="0">
                <a:sym typeface="+mn-ea"/>
              </a:rPr>
              <a:t>№ </a:t>
            </a:r>
            <a:r>
              <a:rPr lang="ru-RU" sz="1800" dirty="0" smtClean="0">
                <a:solidFill>
                  <a:srgbClr val="00B0F0"/>
                </a:solidFill>
                <a:sym typeface="+mn-ea"/>
              </a:rPr>
              <a:t>296 </a:t>
            </a:r>
            <a:r>
              <a:rPr lang="ru-RU" sz="1800" dirty="0">
                <a:solidFill>
                  <a:srgbClr val="00B0F0"/>
                </a:solidFill>
                <a:sym typeface="+mn-ea"/>
              </a:rPr>
              <a:t>«Об утверждении положения об обучающих курсах дополнительного образования взрослых»</a:t>
            </a:r>
            <a:endParaRPr lang="ru-RU" sz="1800" dirty="0">
              <a:solidFill>
                <a:srgbClr val="00B0F0"/>
              </a:solidFill>
            </a:endParaRPr>
          </a:p>
          <a:p>
            <a:pPr marL="257175" lvl="1" indent="-257175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>
                <a:sym typeface="+mn-ea"/>
              </a:rPr>
              <a:t>Постановление Министерства образования Республики Беларусь от 5 октября 2022 г. </a:t>
            </a:r>
            <a:r>
              <a:rPr lang="ru-RU" sz="1800" dirty="0" smtClean="0">
                <a:solidFill>
                  <a:srgbClr val="00B0F0"/>
                </a:solidFill>
                <a:sym typeface="+mn-ea"/>
              </a:rPr>
              <a:t>№ </a:t>
            </a:r>
            <a:r>
              <a:rPr lang="ru-RU" sz="1800" dirty="0">
                <a:solidFill>
                  <a:srgbClr val="00B0F0"/>
                </a:solidFill>
                <a:sym typeface="+mn-ea"/>
              </a:rPr>
              <a:t>367 «Об аттестации слушателей, стажеров при освоении содержания образовательных программ дополнительного образования взрослых»</a:t>
            </a:r>
            <a:endParaRPr lang="ru-RU" sz="1800" dirty="0">
              <a:solidFill>
                <a:srgbClr val="00B0F0"/>
              </a:solidFill>
            </a:endParaRPr>
          </a:p>
          <a:p>
            <a:pPr marL="0" lvl="1" indent="-257175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/>
              <a:t>Постановление Министерства образования Республики Беларусь от 23.12.2022 № </a:t>
            </a:r>
            <a:r>
              <a:rPr lang="ru-RU" sz="1800" dirty="0">
                <a:solidFill>
                  <a:srgbClr val="00B0F0"/>
                </a:solidFill>
              </a:rPr>
              <a:t>485 «О вопросах реализации образовательных программ дополнительного образования взрослых</a:t>
            </a:r>
            <a:r>
              <a:rPr lang="ru-RU" sz="1800" dirty="0" smtClean="0">
                <a:solidFill>
                  <a:srgbClr val="00B0F0"/>
                </a:solidFill>
              </a:rPr>
              <a:t>»</a:t>
            </a:r>
          </a:p>
          <a:p>
            <a:pPr marL="0" lvl="1" indent="-257175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/>
              <a:t>Постановление Министерства образования Республики Беларусь от 17 октября 2023 г. </a:t>
            </a:r>
            <a:r>
              <a:rPr lang="ru-RU" sz="1800" dirty="0">
                <a:solidFill>
                  <a:srgbClr val="00B0F0"/>
                </a:solidFill>
              </a:rPr>
              <a:t>№ 320 «Об утверждении примерных учебных планов профессиональной подготовки, переподготовки рабочих (служащих)»</a:t>
            </a:r>
          </a:p>
          <a:p>
            <a:pPr marL="257175" lvl="1" indent="-257175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 smtClean="0"/>
              <a:t>Постановление </a:t>
            </a:r>
            <a:r>
              <a:rPr lang="ru-RU" sz="1800" dirty="0"/>
              <a:t>Министерства образования Республики Беларусь от 19 августа 2022 г. № </a:t>
            </a:r>
            <a:r>
              <a:rPr lang="ru-RU" sz="1800" dirty="0">
                <a:solidFill>
                  <a:srgbClr val="00B0F0"/>
                </a:solidFill>
              </a:rPr>
              <a:t>274 «О документах об образовании, приложениях к ним, золотой, серебряной медалях и документах об обучении»</a:t>
            </a:r>
          </a:p>
          <a:p>
            <a:pPr marL="257175" lvl="1" indent="-257175" algn="just">
              <a:lnSpc>
                <a:spcPts val="15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ru-RU" sz="1400" dirty="0"/>
          </a:p>
          <a:p>
            <a:pPr marL="257175" lvl="1" indent="-257175" algn="just">
              <a:lnSpc>
                <a:spcPts val="15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ru-RU" sz="1400" dirty="0"/>
          </a:p>
          <a:p>
            <a:pPr marL="0" lvl="1" indent="0" algn="just">
              <a:lnSpc>
                <a:spcPts val="1500"/>
              </a:lnSpc>
              <a:spcBef>
                <a:spcPts val="450"/>
              </a:spcBef>
              <a:spcAft>
                <a:spcPts val="450"/>
              </a:spcAft>
              <a:buNone/>
            </a:pPr>
            <a:endParaRPr lang="ru-RU" sz="1400" b="1" dirty="0"/>
          </a:p>
          <a:p>
            <a:endParaRPr lang="ru-RU" sz="1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r="87707" b="76617"/>
          <a:stretch>
            <a:fillRect/>
          </a:stretch>
        </p:blipFill>
        <p:spPr>
          <a:xfrm>
            <a:off x="101157" y="0"/>
            <a:ext cx="847169" cy="9064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2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ТРУДОВОЙ</a:t>
            </a:r>
            <a:r>
              <a:rPr lang="en-US" altLang="ru-RU" sz="32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КОДЕКС</a:t>
            </a:r>
            <a:r>
              <a:rPr lang="en-US" altLang="ru-RU" sz="32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РЕСПУБЛИКИ</a:t>
            </a:r>
            <a:r>
              <a:rPr lang="en-US" altLang="ru-RU" sz="32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</a:t>
            </a:r>
            <a:r>
              <a:rPr lang="ru-RU" altLang="en-US" sz="32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altLang="en-US" dirty="0" err="1"/>
              <a:t>Статья</a:t>
            </a:r>
            <a:r>
              <a:rPr lang="en-US" altLang="ru-RU" dirty="0"/>
              <a:t> 4. </a:t>
            </a:r>
            <a:r>
              <a:rPr lang="en-US" altLang="en-US" dirty="0"/>
              <a:t>Отношения</a:t>
            </a:r>
            <a:r>
              <a:rPr lang="en-US" altLang="ru-RU" dirty="0"/>
              <a:t>, </a:t>
            </a:r>
            <a:r>
              <a:rPr lang="en-US" altLang="en-US" dirty="0" err="1"/>
              <a:t>регулируемые</a:t>
            </a:r>
            <a:r>
              <a:rPr lang="en-US" altLang="ru-RU" dirty="0"/>
              <a:t> </a:t>
            </a:r>
            <a:r>
              <a:rPr lang="en-US" altLang="en-US" dirty="0" err="1"/>
              <a:t>Трудовым</a:t>
            </a:r>
            <a:r>
              <a:rPr lang="en-US" altLang="ru-RU" dirty="0"/>
              <a:t> </a:t>
            </a:r>
            <a:r>
              <a:rPr lang="en-US" altLang="en-US" dirty="0" err="1"/>
              <a:t>кодексом</a:t>
            </a:r>
            <a:endParaRPr lang="en-US" altLang="en-US" dirty="0"/>
          </a:p>
          <a:p>
            <a:pPr algn="just"/>
            <a:endParaRPr lang="en-US" altLang="ru-RU" dirty="0"/>
          </a:p>
          <a:p>
            <a:pPr marL="0" indent="0" algn="just">
              <a:buNone/>
            </a:pPr>
            <a:r>
              <a:rPr lang="en-US" altLang="en-US" dirty="0" err="1"/>
              <a:t>Трудовой</a:t>
            </a:r>
            <a:r>
              <a:rPr lang="en-US" altLang="ru-RU" dirty="0"/>
              <a:t> </a:t>
            </a:r>
            <a:r>
              <a:rPr lang="en-US" altLang="en-US" dirty="0" err="1"/>
              <a:t>кодекс</a:t>
            </a:r>
            <a:r>
              <a:rPr lang="en-US" altLang="ru-RU" dirty="0"/>
              <a:t> </a:t>
            </a:r>
            <a:r>
              <a:rPr lang="en-US" altLang="en-US" dirty="0" err="1"/>
              <a:t>регулирует</a:t>
            </a:r>
            <a:r>
              <a:rPr lang="en-US" altLang="ru-RU" dirty="0"/>
              <a:t> </a:t>
            </a:r>
            <a:r>
              <a:rPr lang="en-US" altLang="en-US" dirty="0" err="1"/>
              <a:t>трудовые</a:t>
            </a:r>
            <a:r>
              <a:rPr lang="en-US" altLang="ru-RU" dirty="0"/>
              <a:t> </a:t>
            </a:r>
            <a:r>
              <a:rPr lang="en-US" altLang="en-US" dirty="0" err="1"/>
              <a:t>отношения</a:t>
            </a:r>
            <a:r>
              <a:rPr lang="en-US" altLang="ru-RU" dirty="0"/>
              <a:t>, </a:t>
            </a:r>
            <a:r>
              <a:rPr lang="en-US" altLang="en-US" dirty="0" err="1"/>
              <a:t>основанные</a:t>
            </a:r>
            <a:r>
              <a:rPr lang="en-US" altLang="ru-RU" dirty="0"/>
              <a:t> </a:t>
            </a:r>
            <a:r>
              <a:rPr lang="en-US" altLang="en-US" dirty="0" err="1"/>
              <a:t>на</a:t>
            </a:r>
            <a:r>
              <a:rPr lang="en-US" altLang="ru-RU" dirty="0"/>
              <a:t> </a:t>
            </a:r>
            <a:r>
              <a:rPr lang="en-US" altLang="en-US" dirty="0" err="1"/>
              <a:t>трудовом</a:t>
            </a:r>
            <a:r>
              <a:rPr lang="en-US" altLang="ru-RU" dirty="0"/>
              <a:t> </a:t>
            </a:r>
            <a:r>
              <a:rPr lang="en-US" altLang="en-US" dirty="0" err="1"/>
              <a:t>договоре</a:t>
            </a:r>
            <a:r>
              <a:rPr lang="en-US" altLang="ru-RU" dirty="0"/>
              <a:t>, </a:t>
            </a:r>
            <a:r>
              <a:rPr lang="en-US" altLang="en-US" dirty="0"/>
              <a:t>а</a:t>
            </a:r>
            <a:r>
              <a:rPr lang="en-US" altLang="ru-RU" dirty="0"/>
              <a:t> </a:t>
            </a:r>
            <a:r>
              <a:rPr lang="en-US" altLang="en-US" dirty="0" err="1"/>
              <a:t>также</a:t>
            </a:r>
            <a:r>
              <a:rPr lang="en-US" altLang="ru-RU" dirty="0"/>
              <a:t> </a:t>
            </a:r>
            <a:r>
              <a:rPr lang="en-US" altLang="en-US" dirty="0" err="1"/>
              <a:t>отношения</a:t>
            </a:r>
            <a:r>
              <a:rPr lang="en-US" altLang="ru-RU" dirty="0"/>
              <a:t>, </a:t>
            </a:r>
            <a:r>
              <a:rPr lang="en-US" altLang="en-US" dirty="0" err="1"/>
              <a:t>связанные</a:t>
            </a:r>
            <a:r>
              <a:rPr lang="en-US" altLang="ru-RU" dirty="0"/>
              <a:t> </a:t>
            </a:r>
            <a:r>
              <a:rPr lang="en-US" altLang="en-US" dirty="0" smtClean="0"/>
              <a:t>с</a:t>
            </a:r>
            <a:r>
              <a:rPr lang="ru-RU" altLang="en-US" dirty="0" smtClean="0"/>
              <a:t> </a:t>
            </a:r>
            <a:r>
              <a:rPr lang="en-US" altLang="en-US" dirty="0" err="1" smtClean="0">
                <a:solidFill>
                  <a:schemeClr val="accent2"/>
                </a:solidFill>
              </a:rPr>
              <a:t>профессиональной</a:t>
            </a:r>
            <a:r>
              <a:rPr lang="en-US" altLang="ru-RU" dirty="0" smtClean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подготовкой</a:t>
            </a:r>
            <a:r>
              <a:rPr lang="en-US" altLang="ru-RU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работников</a:t>
            </a:r>
            <a:r>
              <a:rPr lang="en-US" altLang="ru-RU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на</a:t>
            </a:r>
            <a:r>
              <a:rPr lang="en-US" altLang="ru-RU" dirty="0">
                <a:solidFill>
                  <a:schemeClr val="accent2"/>
                </a:solidFill>
              </a:rPr>
              <a:t> </a:t>
            </a:r>
            <a:r>
              <a:rPr lang="en-US" altLang="en-US" dirty="0" err="1" smtClean="0">
                <a:solidFill>
                  <a:schemeClr val="accent2"/>
                </a:solidFill>
              </a:rPr>
              <a:t>производстве</a:t>
            </a:r>
            <a:endParaRPr lang="en-US" alt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49" y="92075"/>
            <a:ext cx="847417" cy="902286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ru-RU" dirty="0"/>
              <a:t/>
            </a:r>
            <a:br>
              <a:rPr lang="en-US" altLang="ru-RU" dirty="0"/>
            </a:br>
            <a:r>
              <a:rPr lang="en-US" altLang="en-US" sz="31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КОДЕКС</a:t>
            </a:r>
            <a:r>
              <a:rPr lang="en-US" altLang="ru-RU" sz="31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1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РЕСПУБЛИКИ</a:t>
            </a:r>
            <a:r>
              <a:rPr lang="en-US" altLang="ru-RU" sz="31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1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</a:t>
            </a:r>
            <a:r>
              <a:rPr lang="en-US" altLang="ru-RU" sz="31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1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</a:t>
            </a:r>
            <a:r>
              <a:rPr lang="en-US" altLang="ru-RU" sz="31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1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ОБРАЗОВАНИИ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7500" lnSpcReduction="10000"/>
          </a:bodyPr>
          <a:lstStyle/>
          <a:p>
            <a:pPr marL="0" indent="0" algn="just">
              <a:buNone/>
            </a:pPr>
            <a:r>
              <a:rPr lang="en-US" altLang="en-US" b="1" dirty="0">
                <a:solidFill>
                  <a:schemeClr val="accent1"/>
                </a:solidFill>
              </a:rPr>
              <a:t>Статья</a:t>
            </a:r>
            <a:r>
              <a:rPr lang="en-US" altLang="ru-RU" b="1" dirty="0">
                <a:solidFill>
                  <a:schemeClr val="accent1"/>
                </a:solidFill>
              </a:rPr>
              <a:t> 1. </a:t>
            </a:r>
            <a:r>
              <a:rPr lang="en-US" altLang="en-US" b="1" dirty="0">
                <a:solidFill>
                  <a:schemeClr val="accent1"/>
                </a:solidFill>
              </a:rPr>
              <a:t>Основные</a:t>
            </a:r>
            <a:r>
              <a:rPr lang="en-US" altLang="ru-RU" b="1" dirty="0">
                <a:solidFill>
                  <a:schemeClr val="accent1"/>
                </a:solidFill>
              </a:rPr>
              <a:t> </a:t>
            </a:r>
            <a:r>
              <a:rPr lang="en-US" altLang="en-US" b="1" dirty="0">
                <a:solidFill>
                  <a:schemeClr val="accent1"/>
                </a:solidFill>
              </a:rPr>
              <a:t>термины</a:t>
            </a:r>
            <a:r>
              <a:rPr lang="en-US" altLang="ru-RU" b="1" dirty="0">
                <a:solidFill>
                  <a:schemeClr val="accent1"/>
                </a:solidFill>
              </a:rPr>
              <a:t>, </a:t>
            </a:r>
            <a:r>
              <a:rPr lang="en-US" altLang="en-US" b="1" dirty="0">
                <a:solidFill>
                  <a:schemeClr val="accent1"/>
                </a:solidFill>
              </a:rPr>
              <a:t>применяемые</a:t>
            </a:r>
            <a:r>
              <a:rPr lang="en-US" altLang="ru-RU" b="1" dirty="0">
                <a:solidFill>
                  <a:schemeClr val="accent1"/>
                </a:solidFill>
              </a:rPr>
              <a:t> </a:t>
            </a:r>
            <a:r>
              <a:rPr lang="en-US" altLang="en-US" b="1" dirty="0">
                <a:solidFill>
                  <a:schemeClr val="accent1"/>
                </a:solidFill>
              </a:rPr>
              <a:t>в</a:t>
            </a:r>
            <a:r>
              <a:rPr lang="en-US" altLang="ru-RU" b="1" dirty="0">
                <a:solidFill>
                  <a:schemeClr val="accent1"/>
                </a:solidFill>
              </a:rPr>
              <a:t> </a:t>
            </a:r>
            <a:r>
              <a:rPr lang="en-US" altLang="en-US" b="1" dirty="0">
                <a:solidFill>
                  <a:schemeClr val="accent1"/>
                </a:solidFill>
              </a:rPr>
              <a:t>настоящем</a:t>
            </a:r>
            <a:r>
              <a:rPr lang="en-US" altLang="ru-RU" b="1" dirty="0">
                <a:solidFill>
                  <a:schemeClr val="accent1"/>
                </a:solidFill>
              </a:rPr>
              <a:t> </a:t>
            </a:r>
            <a:r>
              <a:rPr lang="en-US" altLang="en-US" b="1" dirty="0">
                <a:solidFill>
                  <a:schemeClr val="accent1"/>
                </a:solidFill>
              </a:rPr>
              <a:t>Кодексе</a:t>
            </a:r>
            <a:r>
              <a:rPr lang="en-US" altLang="ru-RU" b="1" dirty="0">
                <a:solidFill>
                  <a:schemeClr val="accent1"/>
                </a:solidFill>
              </a:rPr>
              <a:t>, </a:t>
            </a:r>
            <a:r>
              <a:rPr lang="en-US" altLang="en-US" b="1" dirty="0">
                <a:solidFill>
                  <a:schemeClr val="accent1"/>
                </a:solidFill>
              </a:rPr>
              <a:t>и</a:t>
            </a:r>
            <a:r>
              <a:rPr lang="en-US" altLang="ru-RU" b="1" dirty="0">
                <a:solidFill>
                  <a:schemeClr val="accent1"/>
                </a:solidFill>
              </a:rPr>
              <a:t> </a:t>
            </a:r>
            <a:r>
              <a:rPr lang="en-US" altLang="en-US" b="1" dirty="0">
                <a:solidFill>
                  <a:schemeClr val="accent1"/>
                </a:solidFill>
              </a:rPr>
              <a:t>их</a:t>
            </a:r>
            <a:r>
              <a:rPr lang="en-US" altLang="ru-RU" b="1" dirty="0">
                <a:solidFill>
                  <a:schemeClr val="accent1"/>
                </a:solidFill>
              </a:rPr>
              <a:t> </a:t>
            </a:r>
            <a:r>
              <a:rPr lang="en-US" altLang="en-US" b="1" dirty="0">
                <a:solidFill>
                  <a:schemeClr val="accent1"/>
                </a:solidFill>
              </a:rPr>
              <a:t>определения</a:t>
            </a:r>
          </a:p>
          <a:p>
            <a:pPr marL="0" indent="0" algn="just">
              <a:buNone/>
            </a:pPr>
            <a:endParaRPr lang="en-US" altLang="en-US" dirty="0"/>
          </a:p>
          <a:p>
            <a:pPr marL="0" indent="0" algn="just">
              <a:buNone/>
            </a:pPr>
            <a:r>
              <a:rPr lang="ru-RU" dirty="0"/>
              <a:t>1.6. иная организация, которой в соответствии с законодательством предоставлено право осуществлять образовательную деятельность (далее - иная организация, осуществляющая образовательную деятельность), - юридическое лицо, одной из целей деятельности которого является осуществление образовательной деятельности в ходе реализации образовательных программ, определяемых настоящим </a:t>
            </a:r>
            <a:r>
              <a:rPr lang="ru-RU" dirty="0" smtClean="0"/>
              <a:t>Кодексом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91" y="92075"/>
            <a:ext cx="847417" cy="902286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4110" y="274638"/>
            <a:ext cx="10378289" cy="114300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252. Иные организации, индивидуальные предприниматели, осуществляющие образовательную деятельность, реализующие образовательные программы дополнительного образования взрослых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/>
              <a:t>2. В иных организациях, осуществляющих образовательную деятельность, реализация образовательной программы профессиональной подготовки рабочих (служащих), образовательной программы повышения квалификации рабочих (служащих), образовательной программы переподготовки рабочих (служащих) осуществляется:</a:t>
            </a:r>
          </a:p>
          <a:p>
            <a:pPr algn="just"/>
            <a:r>
              <a:rPr lang="ru-RU" dirty="0"/>
              <a:t>по заявкам организаций - заказчиков кадров за счет средств организаций - заказчиков кадров;</a:t>
            </a:r>
          </a:p>
          <a:p>
            <a:pPr algn="just"/>
            <a:r>
              <a:rPr lang="ru-RU" b="1" dirty="0">
                <a:solidFill>
                  <a:schemeClr val="accent1"/>
                </a:solidFill>
              </a:rPr>
              <a:t>для собственных нужд иной организации, осуществляющей образовательную деятельность, из числа работников этой организации в соответствии с локальными правовыми актами</a:t>
            </a:r>
            <a:r>
              <a:rPr lang="ru-RU" dirty="0"/>
              <a:t>, а также из числа иных лиц за счет средств иной организации, осуществляющей образовательную деятельность.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91" y="0"/>
            <a:ext cx="847417" cy="902286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 на рабочем месте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2139" y="1268761"/>
            <a:ext cx="11651810" cy="4857403"/>
          </a:xfrm>
        </p:spPr>
        <p:txBody>
          <a:bodyPr>
            <a:normAutofit/>
          </a:bodyPr>
          <a:lstStyle/>
          <a:p>
            <a:pPr marL="0" lvl="1" indent="0" algn="ctr">
              <a:buNone/>
            </a:pPr>
            <a:r>
              <a:rPr lang="ru-RU" altLang="en-US" sz="2400" dirty="0">
                <a:sym typeface="+mn-ea"/>
              </a:rPr>
              <a:t>Пост</a:t>
            </a:r>
            <a:r>
              <a:rPr lang="ru-RU" sz="2400" dirty="0">
                <a:sym typeface="+mn-ea"/>
              </a:rPr>
              <a:t>ановление Совета Министров Республики Беларусь от  24 января 2008 г. </a:t>
            </a:r>
            <a:r>
              <a:rPr lang="ru-RU" sz="2400" b="1" dirty="0">
                <a:solidFill>
                  <a:srgbClr val="00B0F0"/>
                </a:solidFill>
                <a:sym typeface="+mn-ea"/>
              </a:rPr>
              <a:t>№ 101 </a:t>
            </a:r>
            <a:r>
              <a:rPr lang="ru-RU" sz="2400" dirty="0">
                <a:solidFill>
                  <a:srgbClr val="00B0F0"/>
                </a:solidFill>
                <a:sym typeface="+mn-ea"/>
              </a:rPr>
              <a:t>«О гарантиях при направлении на профессиональную подготовку, переподготовку, повышение квалификации и стажировку»</a:t>
            </a:r>
          </a:p>
          <a:p>
            <a:pPr marL="0" lvl="1" indent="0" algn="just">
              <a:buNone/>
            </a:pPr>
            <a:endParaRPr lang="ru-RU" sz="2400" dirty="0">
              <a:solidFill>
                <a:srgbClr val="00B0F0"/>
              </a:solidFill>
              <a:sym typeface="+mn-ea"/>
            </a:endParaRPr>
          </a:p>
          <a:p>
            <a:pPr marL="0" lvl="1" indent="0" algn="just">
              <a:buNone/>
            </a:pPr>
            <a:r>
              <a:rPr lang="ru-RU" sz="2400" b="1" dirty="0">
                <a:solidFill>
                  <a:srgbClr val="00B0F0"/>
                </a:solidFill>
                <a:sym typeface="+mn-ea"/>
              </a:rPr>
              <a:t>Алгоритм работы при направлении на обучение:</a:t>
            </a:r>
          </a:p>
          <a:p>
            <a:pPr marL="514350" lvl="1" indent="-514350" algn="just">
              <a:buAutoNum type="arabicPeriod"/>
            </a:pPr>
            <a:r>
              <a:rPr lang="ru-RU" sz="2000" dirty="0"/>
              <a:t>Прием на работу работника, не имеющего квалификацию (разряд) по </a:t>
            </a:r>
            <a:r>
              <a:rPr lang="ru-RU" sz="2000" dirty="0" smtClean="0"/>
              <a:t>профессии, </a:t>
            </a:r>
            <a:r>
              <a:rPr lang="ru-RU" sz="2000" dirty="0"/>
              <a:t>требуемой </a:t>
            </a:r>
            <a:r>
              <a:rPr lang="ru-RU" sz="2000" dirty="0" smtClean="0"/>
              <a:t>нанимателем, </a:t>
            </a:r>
            <a:r>
              <a:rPr lang="ru-RU" sz="2000" dirty="0"/>
              <a:t>но без указания разряда. </a:t>
            </a:r>
          </a:p>
          <a:p>
            <a:pPr marL="514350" lvl="1" indent="-514350" algn="just">
              <a:buAutoNum type="arabicPeriod"/>
            </a:pPr>
            <a:r>
              <a:rPr lang="ru-RU" sz="2000" dirty="0"/>
              <a:t>Направление работника на обучение (оформляется приказом (распоряжением, постановлением) нанимателя, который отражает даты обучения). </a:t>
            </a:r>
          </a:p>
          <a:p>
            <a:pPr marL="514350" lvl="1" indent="-514350" algn="just">
              <a:buAutoNum type="arabicPeriod"/>
            </a:pPr>
            <a:r>
              <a:rPr lang="ru-RU" sz="2000" dirty="0"/>
              <a:t>Приказ о переводе на работу по полученной квалификации, присвоенному разряду.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87707" b="76617"/>
          <a:stretch>
            <a:fillRect/>
          </a:stretch>
        </p:blipFill>
        <p:spPr>
          <a:xfrm>
            <a:off x="101157" y="0"/>
            <a:ext cx="847169" cy="906438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1775520" y="1052736"/>
          <a:ext cx="889248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/>
          <a:srcRect r="87707" b="76617"/>
          <a:stretch>
            <a:fillRect/>
          </a:stretch>
        </p:blipFill>
        <p:spPr>
          <a:xfrm>
            <a:off x="154927" y="180881"/>
            <a:ext cx="847090" cy="8267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9816" y="332656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Программы обучения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705" y="116205"/>
            <a:ext cx="8488680" cy="1143000"/>
          </a:xfrm>
        </p:spPr>
        <p:txBody>
          <a:bodyPr>
            <a:noAutofit/>
          </a:bodyPr>
          <a:lstStyle/>
          <a:p>
            <a:r>
              <a:rPr lang="ru-RU" sz="2400" dirty="0">
                <a:sym typeface="+mn-ea"/>
              </a:rPr>
              <a:t>	Постановление Совета Министров Республики Беларусь от 1 сентября 2022 г.</a:t>
            </a:r>
            <a:br>
              <a:rPr lang="ru-RU" sz="2400" dirty="0">
                <a:sym typeface="+mn-ea"/>
              </a:rPr>
            </a:br>
            <a:r>
              <a:rPr lang="ru-RU" sz="2400" dirty="0">
                <a:sym typeface="+mn-ea"/>
              </a:rPr>
              <a:t> </a:t>
            </a:r>
            <a:r>
              <a:rPr lang="ru-RU" sz="2400" dirty="0">
                <a:solidFill>
                  <a:srgbClr val="00B0F0"/>
                </a:solidFill>
                <a:sym typeface="+mn-ea"/>
              </a:rPr>
              <a:t>№ 574 «О вопросах организации образовательного процесса»</a:t>
            </a:r>
            <a:endParaRPr lang="ru-RU" altLang="en-US" sz="2400" dirty="0">
              <a:solidFill>
                <a:srgbClr val="00B0F0"/>
              </a:solidFill>
              <a:sym typeface="+mn-ea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823866" y="2059230"/>
            <a:ext cx="11090494" cy="33094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/>
            <a:r>
              <a:rPr lang="ru-RU" sz="2400" b="1" dirty="0">
                <a:solidFill>
                  <a:srgbClr val="0070C0"/>
                </a:solidFill>
                <a:latin typeface="Calibri" panose="020F0502020204030204"/>
              </a:rPr>
              <a:t>Закон РБ «О лицензировании» от 14.10.2022 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/>
                <a:sym typeface="+mn-ea"/>
              </a:rPr>
              <a:t>№</a:t>
            </a:r>
            <a:r>
              <a:rPr lang="ru-RU" sz="2400" b="1" dirty="0" smtClean="0">
                <a:solidFill>
                  <a:srgbClr val="0070C0"/>
                </a:solidFill>
                <a:latin typeface="Calibri" panose="020F0502020204030204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/>
              </a:rPr>
              <a:t>213-</a:t>
            </a:r>
            <a:r>
              <a:rPr lang="ru-RU" sz="2400" b="1" i="1" dirty="0">
                <a:solidFill>
                  <a:srgbClr val="0070C0"/>
                </a:solidFill>
                <a:latin typeface="Calibri" panose="020F0502020204030204"/>
              </a:rPr>
              <a:t>З </a:t>
            </a:r>
            <a:endParaRPr lang="ru-RU" sz="2400" b="1" dirty="0">
              <a:solidFill>
                <a:srgbClr val="0070C0"/>
              </a:solidFill>
              <a:latin typeface="Calibri" panose="020F0502020204030204"/>
            </a:endParaRPr>
          </a:p>
          <a:p>
            <a:endParaRPr lang="ru-RU" altLang="en-US" dirty="0">
              <a:solidFill>
                <a:prstClr val="black"/>
              </a:solidFill>
              <a:latin typeface="Calibri" panose="020F0502020204030204"/>
            </a:endParaRPr>
          </a:p>
          <a:p>
            <a:pPr algn="just"/>
            <a:r>
              <a:rPr lang="en-US" altLang="en-US" dirty="0" err="1">
                <a:solidFill>
                  <a:prstClr val="black"/>
                </a:solidFill>
                <a:latin typeface="Calibri" panose="020F0502020204030204"/>
              </a:rPr>
              <a:t>Статья</a:t>
            </a:r>
            <a:r>
              <a:rPr lang="en-US" altLang="ru-RU" dirty="0">
                <a:solidFill>
                  <a:prstClr val="black"/>
                </a:solidFill>
                <a:latin typeface="Calibri" panose="020F0502020204030204"/>
              </a:rPr>
              <a:t> 213. </a:t>
            </a:r>
            <a:r>
              <a:rPr lang="en-US" altLang="en-US" dirty="0" err="1">
                <a:solidFill>
                  <a:prstClr val="black"/>
                </a:solidFill>
                <a:latin typeface="Calibri" panose="020F0502020204030204"/>
              </a:rPr>
              <a:t>Лицензиаты</a:t>
            </a:r>
            <a:r>
              <a:rPr lang="en-US" altLang="ru-RU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altLang="en-US" dirty="0" err="1">
                <a:solidFill>
                  <a:prstClr val="black"/>
                </a:solidFill>
                <a:latin typeface="Calibri" panose="020F0502020204030204"/>
              </a:rPr>
              <a:t>услуги</a:t>
            </a:r>
            <a:r>
              <a:rPr lang="en-US" altLang="ru-RU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altLang="en-US" dirty="0" err="1">
                <a:solidFill>
                  <a:prstClr val="black"/>
                </a:solidFill>
                <a:latin typeface="Calibri" panose="020F0502020204030204"/>
              </a:rPr>
              <a:t>составляющие</a:t>
            </a:r>
            <a:r>
              <a:rPr lang="en-US" altLang="ru-RU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Calibri" panose="020F0502020204030204"/>
              </a:rPr>
              <a:t>лицензируемый</a:t>
            </a:r>
            <a:r>
              <a:rPr lang="en-US" altLang="ru-RU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en-US" dirty="0">
                <a:solidFill>
                  <a:prstClr val="black"/>
                </a:solidFill>
                <a:latin typeface="Calibri" panose="020F0502020204030204"/>
              </a:rPr>
              <a:t>вид</a:t>
            </a:r>
            <a:r>
              <a:rPr lang="ru-RU" altLang="en-US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en-US" dirty="0">
                <a:solidFill>
                  <a:prstClr val="black"/>
                </a:solidFill>
                <a:latin typeface="Calibri" panose="020F0502020204030204"/>
              </a:rPr>
              <a:t>деятельности</a:t>
            </a:r>
          </a:p>
          <a:p>
            <a:pPr algn="just"/>
            <a:endParaRPr lang="en-US" altLang="en-US" dirty="0">
              <a:solidFill>
                <a:prstClr val="black"/>
              </a:solidFill>
              <a:latin typeface="Calibri" panose="020F0502020204030204"/>
            </a:endParaRPr>
          </a:p>
          <a:p>
            <a:pPr algn="just"/>
            <a:r>
              <a:rPr lang="en-US" altLang="ru-RU" sz="1400" dirty="0">
                <a:solidFill>
                  <a:prstClr val="black"/>
                </a:solidFill>
                <a:latin typeface="Calibri" panose="020F0502020204030204"/>
              </a:rPr>
              <a:t>1. </a:t>
            </a:r>
            <a:r>
              <a:rPr lang="en-US" altLang="en-US" sz="1400" dirty="0" err="1">
                <a:solidFill>
                  <a:prstClr val="black"/>
                </a:solidFill>
                <a:latin typeface="Calibri" panose="020F0502020204030204"/>
              </a:rPr>
              <a:t>Лицензируемый</a:t>
            </a:r>
            <a:r>
              <a:rPr lang="en-US" altLang="ru-RU" sz="1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en-US" sz="1400" dirty="0">
                <a:solidFill>
                  <a:prstClr val="black"/>
                </a:solidFill>
                <a:latin typeface="Calibri" panose="020F0502020204030204"/>
              </a:rPr>
              <a:t>вид</a:t>
            </a:r>
            <a:r>
              <a:rPr lang="en-US" altLang="ru-RU" sz="1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en-US" sz="1400" dirty="0">
                <a:solidFill>
                  <a:prstClr val="black"/>
                </a:solidFill>
                <a:latin typeface="Calibri" panose="020F0502020204030204"/>
              </a:rPr>
              <a:t>деятельности</a:t>
            </a:r>
            <a:r>
              <a:rPr lang="en-US" altLang="ru-RU" sz="1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en-US" sz="1400" dirty="0" err="1">
                <a:solidFill>
                  <a:prstClr val="black"/>
                </a:solidFill>
                <a:latin typeface="Calibri" panose="020F0502020204030204"/>
              </a:rPr>
              <a:t>осуществляется</a:t>
            </a:r>
            <a:r>
              <a:rPr lang="en-US" altLang="ru-RU" sz="1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en-US" sz="1400" dirty="0" err="1">
                <a:solidFill>
                  <a:prstClr val="black"/>
                </a:solidFill>
                <a:latin typeface="Calibri" panose="020F0502020204030204"/>
              </a:rPr>
              <a:t>учреждениями</a:t>
            </a:r>
            <a:r>
              <a:rPr lang="en-US" altLang="ru-RU" sz="1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en-US" sz="1400" dirty="0" err="1">
                <a:solidFill>
                  <a:prstClr val="black"/>
                </a:solidFill>
                <a:latin typeface="Calibri" panose="020F0502020204030204"/>
              </a:rPr>
              <a:t>образования</a:t>
            </a:r>
            <a:r>
              <a:rPr lang="en-US" altLang="ru-RU" sz="1400" dirty="0">
                <a:solidFill>
                  <a:prstClr val="black"/>
                </a:solidFill>
                <a:latin typeface="Calibri" panose="020F0502020204030204"/>
              </a:rPr>
              <a:t>,</a:t>
            </a:r>
            <a:r>
              <a:rPr lang="ru-RU" altLang="ru-RU" sz="1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en-US" sz="1400" dirty="0" err="1">
                <a:solidFill>
                  <a:prstClr val="black"/>
                </a:solidFill>
                <a:latin typeface="Calibri" panose="020F0502020204030204"/>
              </a:rPr>
              <a:t>иными</a:t>
            </a:r>
            <a:r>
              <a:rPr lang="en-US" altLang="ru-RU" sz="1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en-US" sz="1400" dirty="0" err="1">
                <a:solidFill>
                  <a:prstClr val="black"/>
                </a:solidFill>
                <a:latin typeface="Calibri" panose="020F0502020204030204"/>
              </a:rPr>
              <a:t>организациями</a:t>
            </a:r>
            <a:r>
              <a:rPr lang="en-US" altLang="ru-RU" sz="14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altLang="en-US" sz="1400" dirty="0" err="1">
                <a:solidFill>
                  <a:prstClr val="black"/>
                </a:solidFill>
                <a:latin typeface="Calibri" panose="020F0502020204030204"/>
              </a:rPr>
              <a:t>индивидуальными</a:t>
            </a:r>
            <a:r>
              <a:rPr lang="en-US" altLang="ru-RU" sz="1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en-US" sz="1400" dirty="0" err="1">
                <a:solidFill>
                  <a:prstClr val="black"/>
                </a:solidFill>
                <a:latin typeface="Calibri" panose="020F0502020204030204"/>
              </a:rPr>
              <a:t>предпринимателями</a:t>
            </a:r>
            <a:r>
              <a:rPr lang="en-US" altLang="ru-RU" sz="14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altLang="en-US" sz="1400" dirty="0" err="1">
                <a:solidFill>
                  <a:prstClr val="black"/>
                </a:solidFill>
                <a:latin typeface="Calibri" panose="020F0502020204030204"/>
              </a:rPr>
              <a:t>которым</a:t>
            </a:r>
            <a:r>
              <a:rPr lang="en-US" altLang="ru-RU" sz="1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en-US" sz="1400" dirty="0">
                <a:solidFill>
                  <a:prstClr val="black"/>
                </a:solidFill>
                <a:latin typeface="Calibri" panose="020F0502020204030204"/>
              </a:rPr>
              <a:t>в</a:t>
            </a:r>
            <a:r>
              <a:rPr lang="en-US" altLang="ru-RU" sz="1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en-US" sz="1400" dirty="0" err="1">
                <a:solidFill>
                  <a:prstClr val="black"/>
                </a:solidFill>
                <a:latin typeface="Calibri" panose="020F0502020204030204"/>
              </a:rPr>
              <a:t>соответствии</a:t>
            </a:r>
            <a:r>
              <a:rPr lang="ru-RU" altLang="en-US" sz="1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en-US" sz="1400" dirty="0">
                <a:solidFill>
                  <a:prstClr val="black"/>
                </a:solidFill>
                <a:latin typeface="Calibri" panose="020F0502020204030204"/>
              </a:rPr>
              <a:t>с</a:t>
            </a:r>
            <a:r>
              <a:rPr lang="en-US" altLang="ru-RU" sz="1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en-US" sz="1400" dirty="0" err="1">
                <a:solidFill>
                  <a:prstClr val="black"/>
                </a:solidFill>
                <a:latin typeface="Calibri" panose="020F0502020204030204"/>
              </a:rPr>
              <a:t>законодательством</a:t>
            </a:r>
            <a:r>
              <a:rPr lang="en-US" altLang="ru-RU" sz="1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en-US" sz="1400" dirty="0" err="1">
                <a:solidFill>
                  <a:prstClr val="black"/>
                </a:solidFill>
                <a:latin typeface="Calibri" panose="020F0502020204030204"/>
              </a:rPr>
              <a:t>предоставлено</a:t>
            </a:r>
            <a:r>
              <a:rPr lang="en-US" altLang="ru-RU" sz="1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en-US" sz="1400" dirty="0" err="1">
                <a:solidFill>
                  <a:prstClr val="black"/>
                </a:solidFill>
                <a:latin typeface="Calibri" panose="020F0502020204030204"/>
              </a:rPr>
              <a:t>право</a:t>
            </a:r>
            <a:r>
              <a:rPr lang="en-US" altLang="ru-RU" sz="1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en-US" sz="1400" dirty="0" err="1">
                <a:solidFill>
                  <a:prstClr val="black"/>
                </a:solidFill>
                <a:latin typeface="Calibri" panose="020F0502020204030204"/>
              </a:rPr>
              <a:t>осуществлять</a:t>
            </a:r>
            <a:r>
              <a:rPr lang="en-US" altLang="ru-RU" sz="1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en-US" sz="1400" dirty="0" err="1">
                <a:solidFill>
                  <a:prstClr val="black"/>
                </a:solidFill>
                <a:latin typeface="Calibri" panose="020F0502020204030204"/>
              </a:rPr>
              <a:t>образовательную</a:t>
            </a:r>
            <a:r>
              <a:rPr lang="en-US" altLang="ru-RU" sz="1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en-US" sz="1400" dirty="0" err="1">
                <a:solidFill>
                  <a:prstClr val="black"/>
                </a:solidFill>
                <a:latin typeface="Calibri" panose="020F0502020204030204"/>
              </a:rPr>
              <a:t>деятельность</a:t>
            </a:r>
            <a:r>
              <a:rPr lang="ru-RU" altLang="en-US" sz="1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ru-RU" sz="1400" dirty="0">
                <a:solidFill>
                  <a:prstClr val="black"/>
                </a:solidFill>
                <a:latin typeface="Calibri" panose="020F0502020204030204"/>
              </a:rPr>
              <a:t>(</a:t>
            </a:r>
            <a:r>
              <a:rPr lang="en-US" altLang="en-US" sz="1400" dirty="0" err="1">
                <a:solidFill>
                  <a:prstClr val="black"/>
                </a:solidFill>
                <a:latin typeface="Calibri" panose="020F0502020204030204"/>
              </a:rPr>
              <a:t>далее</a:t>
            </a:r>
            <a:r>
              <a:rPr lang="en-US" altLang="ru-RU" sz="1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en-US" sz="1400" dirty="0" err="1">
                <a:solidFill>
                  <a:prstClr val="black"/>
                </a:solidFill>
                <a:latin typeface="Calibri" panose="020F0502020204030204"/>
              </a:rPr>
              <a:t>для</a:t>
            </a:r>
            <a:r>
              <a:rPr lang="en-US" altLang="ru-RU" sz="1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en-US" sz="1400" dirty="0" err="1">
                <a:solidFill>
                  <a:prstClr val="black"/>
                </a:solidFill>
                <a:latin typeface="Calibri" panose="020F0502020204030204"/>
              </a:rPr>
              <a:t>целей</a:t>
            </a:r>
            <a:r>
              <a:rPr lang="en-US" altLang="ru-RU" sz="1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en-US" sz="1400" dirty="0" err="1">
                <a:solidFill>
                  <a:prstClr val="black"/>
                </a:solidFill>
                <a:latin typeface="Calibri" panose="020F0502020204030204"/>
              </a:rPr>
              <a:t>настоящей</a:t>
            </a:r>
            <a:r>
              <a:rPr lang="en-US" altLang="ru-RU" sz="1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en-US" sz="1400" dirty="0" err="1">
                <a:solidFill>
                  <a:prstClr val="black"/>
                </a:solidFill>
                <a:latin typeface="Calibri" panose="020F0502020204030204"/>
              </a:rPr>
              <a:t>главы</a:t>
            </a:r>
            <a:r>
              <a:rPr lang="en-US" altLang="ru-RU" sz="14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altLang="en-US" sz="1400" dirty="0" err="1">
                <a:solidFill>
                  <a:prstClr val="black"/>
                </a:solidFill>
                <a:latin typeface="Calibri" panose="020F0502020204030204"/>
              </a:rPr>
              <a:t>если</a:t>
            </a:r>
            <a:r>
              <a:rPr lang="en-US" altLang="ru-RU" sz="1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en-US" sz="1400" dirty="0" err="1">
                <a:solidFill>
                  <a:prstClr val="black"/>
                </a:solidFill>
                <a:latin typeface="Calibri" panose="020F0502020204030204"/>
              </a:rPr>
              <a:t>не</a:t>
            </a:r>
            <a:r>
              <a:rPr lang="en-US" altLang="ru-RU" sz="1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en-US" sz="1400" dirty="0" err="1">
                <a:solidFill>
                  <a:prstClr val="black"/>
                </a:solidFill>
                <a:latin typeface="Calibri" panose="020F0502020204030204"/>
              </a:rPr>
              <a:t>указано</a:t>
            </a:r>
            <a:r>
              <a:rPr lang="en-US" altLang="ru-RU" sz="1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en-US" sz="1400" dirty="0" err="1">
                <a:solidFill>
                  <a:prstClr val="black"/>
                </a:solidFill>
                <a:latin typeface="Calibri" panose="020F0502020204030204"/>
              </a:rPr>
              <a:t>иное</a:t>
            </a:r>
            <a:r>
              <a:rPr lang="en-US" altLang="ru-RU" sz="1400" dirty="0">
                <a:solidFill>
                  <a:prstClr val="black"/>
                </a:solidFill>
                <a:latin typeface="Calibri" panose="020F0502020204030204"/>
              </a:rPr>
              <a:t>, – </a:t>
            </a:r>
            <a:r>
              <a:rPr lang="en-US" altLang="en-US" sz="1400" dirty="0" err="1">
                <a:solidFill>
                  <a:prstClr val="black"/>
                </a:solidFill>
                <a:latin typeface="Calibri" panose="020F0502020204030204"/>
              </a:rPr>
              <a:t>организации</a:t>
            </a:r>
            <a:r>
              <a:rPr lang="en-US" altLang="ru-RU" sz="14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altLang="en-US" sz="1400" dirty="0" err="1">
                <a:solidFill>
                  <a:prstClr val="black"/>
                </a:solidFill>
                <a:latin typeface="Calibri" panose="020F0502020204030204"/>
              </a:rPr>
              <a:t>осуществляющие</a:t>
            </a:r>
            <a:r>
              <a:rPr lang="ru-RU" altLang="en-US" sz="1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en-US" sz="1400" dirty="0" err="1">
                <a:solidFill>
                  <a:prstClr val="black"/>
                </a:solidFill>
                <a:latin typeface="Calibri" panose="020F0502020204030204"/>
              </a:rPr>
              <a:t>образовательную</a:t>
            </a:r>
            <a:r>
              <a:rPr lang="en-US" altLang="ru-RU" sz="1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en-US" sz="1400" dirty="0" err="1">
                <a:solidFill>
                  <a:prstClr val="black"/>
                </a:solidFill>
                <a:latin typeface="Calibri" panose="020F0502020204030204"/>
              </a:rPr>
              <a:t>деятельность</a:t>
            </a:r>
            <a:r>
              <a:rPr lang="en-US" altLang="ru-RU" sz="1400" dirty="0">
                <a:solidFill>
                  <a:prstClr val="black"/>
                </a:solidFill>
                <a:latin typeface="Calibri" panose="020F0502020204030204"/>
              </a:rPr>
              <a:t>).</a:t>
            </a:r>
          </a:p>
          <a:p>
            <a:pPr algn="just"/>
            <a:endParaRPr lang="en-US" altLang="ru-RU" dirty="0">
              <a:solidFill>
                <a:prstClr val="black"/>
              </a:solidFill>
              <a:latin typeface="Calibri" panose="020F0502020204030204"/>
            </a:endParaRPr>
          </a:p>
          <a:p>
            <a:pPr algn="just"/>
            <a:r>
              <a:rPr lang="ru-RU" altLang="en-US" dirty="0">
                <a:solidFill>
                  <a:prstClr val="black"/>
                </a:solidFill>
                <a:latin typeface="Calibri" panose="020F0502020204030204"/>
              </a:rPr>
              <a:t>К </a:t>
            </a:r>
            <a:r>
              <a:rPr lang="ru-RU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нел</a:t>
            </a:r>
            <a:r>
              <a:rPr lang="en-US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ицензируем</a:t>
            </a:r>
            <a:r>
              <a:rPr lang="ru-RU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ому</a:t>
            </a:r>
            <a:r>
              <a:rPr lang="en-US" alt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вид</a:t>
            </a:r>
            <a:r>
              <a:rPr lang="ru-RU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у</a:t>
            </a:r>
            <a:r>
              <a:rPr lang="en-US" alt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деятельности</a:t>
            </a:r>
            <a:r>
              <a:rPr lang="en-US" alt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ru-RU" altLang="en-US" dirty="0">
                <a:solidFill>
                  <a:prstClr val="black"/>
                </a:solidFill>
                <a:latin typeface="Calibri" panose="020F0502020204030204"/>
              </a:rPr>
              <a:t>относятся </a:t>
            </a:r>
            <a:r>
              <a:rPr lang="en-US" altLang="en-US" dirty="0" err="1">
                <a:solidFill>
                  <a:prstClr val="black"/>
                </a:solidFill>
                <a:latin typeface="Calibri" panose="020F0502020204030204"/>
              </a:rPr>
              <a:t>следующие</a:t>
            </a:r>
            <a:r>
              <a:rPr lang="en-US" altLang="ru-RU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Calibri" panose="020F0502020204030204"/>
              </a:rPr>
              <a:t>составляющие</a:t>
            </a:r>
            <a:r>
              <a:rPr lang="en-US" altLang="ru-RU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Calibri" panose="020F0502020204030204"/>
              </a:rPr>
              <a:t>услуги</a:t>
            </a:r>
            <a:r>
              <a:rPr lang="en-US" altLang="ru-RU" dirty="0">
                <a:solidFill>
                  <a:prstClr val="black"/>
                </a:solidFill>
                <a:latin typeface="Calibri" panose="020F0502020204030204"/>
              </a:rPr>
              <a:t>:</a:t>
            </a:r>
          </a:p>
          <a:p>
            <a:pPr algn="just"/>
            <a:r>
              <a:rPr lang="ru-RU" altLang="en-US" dirty="0">
                <a:solidFill>
                  <a:prstClr val="black"/>
                </a:solidFill>
                <a:latin typeface="Calibri" panose="020F0502020204030204"/>
              </a:rPr>
              <a:t>- </a:t>
            </a:r>
            <a:r>
              <a:rPr lang="en-US" altLang="en-US" dirty="0" err="1">
                <a:solidFill>
                  <a:prstClr val="black"/>
                </a:solidFill>
                <a:latin typeface="Calibri" panose="020F0502020204030204"/>
                <a:sym typeface="+mn-ea"/>
              </a:rPr>
              <a:t>профессиональной</a:t>
            </a:r>
            <a:r>
              <a:rPr lang="en-US" altLang="ru-RU" dirty="0">
                <a:solidFill>
                  <a:prstClr val="black"/>
                </a:solidFill>
                <a:latin typeface="Calibri" panose="020F0502020204030204"/>
                <a:sym typeface="+mn-ea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Calibri" panose="020F0502020204030204"/>
                <a:sym typeface="+mn-ea"/>
              </a:rPr>
              <a:t>подготовки</a:t>
            </a:r>
            <a:r>
              <a:rPr lang="en-US" altLang="ru-RU" dirty="0">
                <a:solidFill>
                  <a:prstClr val="black"/>
                </a:solidFill>
                <a:latin typeface="Calibri" panose="020F0502020204030204"/>
                <a:sym typeface="+mn-ea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Calibri" panose="020F0502020204030204"/>
                <a:sym typeface="+mn-ea"/>
              </a:rPr>
              <a:t>рабочих</a:t>
            </a:r>
            <a:r>
              <a:rPr lang="en-US" altLang="ru-RU" dirty="0">
                <a:solidFill>
                  <a:prstClr val="black"/>
                </a:solidFill>
                <a:latin typeface="Calibri" panose="020F0502020204030204"/>
                <a:sym typeface="+mn-ea"/>
              </a:rPr>
              <a:t> (</a:t>
            </a:r>
            <a:r>
              <a:rPr lang="en-US" altLang="en-US" dirty="0" err="1">
                <a:solidFill>
                  <a:prstClr val="black"/>
                </a:solidFill>
                <a:latin typeface="Calibri" panose="020F0502020204030204"/>
                <a:sym typeface="+mn-ea"/>
              </a:rPr>
              <a:t>служащих</a:t>
            </a:r>
            <a:r>
              <a:rPr lang="en-US" altLang="ru-RU" dirty="0">
                <a:solidFill>
                  <a:prstClr val="black"/>
                </a:solidFill>
                <a:latin typeface="Calibri" panose="020F0502020204030204"/>
                <a:sym typeface="+mn-ea"/>
              </a:rPr>
              <a:t>);</a:t>
            </a:r>
            <a:endParaRPr lang="en-US" altLang="ru-RU" dirty="0">
              <a:solidFill>
                <a:prstClr val="black"/>
              </a:solidFill>
              <a:latin typeface="Calibri" panose="020F0502020204030204"/>
            </a:endParaRPr>
          </a:p>
          <a:p>
            <a:pPr algn="just"/>
            <a:r>
              <a:rPr lang="ru-RU" altLang="en-US" dirty="0">
                <a:solidFill>
                  <a:prstClr val="black"/>
                </a:solidFill>
                <a:latin typeface="Calibri" panose="020F0502020204030204"/>
                <a:sym typeface="+mn-ea"/>
              </a:rPr>
              <a:t>- </a:t>
            </a:r>
            <a:r>
              <a:rPr lang="en-US" altLang="en-US" dirty="0" err="1">
                <a:solidFill>
                  <a:prstClr val="black"/>
                </a:solidFill>
                <a:latin typeface="Calibri" panose="020F0502020204030204"/>
                <a:sym typeface="+mn-ea"/>
              </a:rPr>
              <a:t>повышения</a:t>
            </a:r>
            <a:r>
              <a:rPr lang="en-US" altLang="ru-RU" dirty="0">
                <a:solidFill>
                  <a:prstClr val="black"/>
                </a:solidFill>
                <a:latin typeface="Calibri" panose="020F0502020204030204"/>
                <a:sym typeface="+mn-ea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Calibri" panose="020F0502020204030204"/>
                <a:sym typeface="+mn-ea"/>
              </a:rPr>
              <a:t>квалификации</a:t>
            </a:r>
            <a:r>
              <a:rPr lang="en-US" altLang="ru-RU" dirty="0">
                <a:solidFill>
                  <a:prstClr val="black"/>
                </a:solidFill>
                <a:latin typeface="Calibri" panose="020F0502020204030204"/>
                <a:sym typeface="+mn-ea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Calibri" panose="020F0502020204030204"/>
                <a:sym typeface="+mn-ea"/>
              </a:rPr>
              <a:t>рабочих</a:t>
            </a:r>
            <a:r>
              <a:rPr lang="en-US" altLang="ru-RU" dirty="0">
                <a:solidFill>
                  <a:prstClr val="black"/>
                </a:solidFill>
                <a:latin typeface="Calibri" panose="020F0502020204030204"/>
                <a:sym typeface="+mn-ea"/>
              </a:rPr>
              <a:t> (</a:t>
            </a:r>
            <a:r>
              <a:rPr lang="en-US" altLang="en-US" dirty="0" err="1">
                <a:solidFill>
                  <a:prstClr val="black"/>
                </a:solidFill>
                <a:latin typeface="Calibri" panose="020F0502020204030204"/>
                <a:sym typeface="+mn-ea"/>
              </a:rPr>
              <a:t>служащих</a:t>
            </a:r>
            <a:r>
              <a:rPr lang="en-US" altLang="ru-RU" dirty="0">
                <a:solidFill>
                  <a:prstClr val="black"/>
                </a:solidFill>
                <a:latin typeface="Calibri" panose="020F0502020204030204"/>
                <a:sym typeface="+mn-ea"/>
              </a:rPr>
              <a:t>);</a:t>
            </a:r>
            <a:endParaRPr lang="en-US" altLang="ru-RU" dirty="0">
              <a:solidFill>
                <a:prstClr val="black"/>
              </a:solidFill>
              <a:latin typeface="Calibri" panose="020F0502020204030204"/>
            </a:endParaRPr>
          </a:p>
          <a:p>
            <a:pPr algn="just"/>
            <a:r>
              <a:rPr lang="ru-RU" altLang="en-US" dirty="0">
                <a:solidFill>
                  <a:prstClr val="black"/>
                </a:solidFill>
                <a:latin typeface="Calibri" panose="020F0502020204030204"/>
                <a:sym typeface="+mn-ea"/>
              </a:rPr>
              <a:t>- </a:t>
            </a:r>
            <a:r>
              <a:rPr lang="en-US" altLang="en-US" dirty="0" err="1">
                <a:solidFill>
                  <a:prstClr val="black"/>
                </a:solidFill>
                <a:latin typeface="Calibri" panose="020F0502020204030204"/>
                <a:sym typeface="+mn-ea"/>
              </a:rPr>
              <a:t>переподготовки</a:t>
            </a:r>
            <a:r>
              <a:rPr lang="en-US" altLang="ru-RU" dirty="0">
                <a:solidFill>
                  <a:prstClr val="black"/>
                </a:solidFill>
                <a:latin typeface="Calibri" panose="020F0502020204030204"/>
                <a:sym typeface="+mn-ea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Calibri" panose="020F0502020204030204"/>
                <a:sym typeface="+mn-ea"/>
              </a:rPr>
              <a:t>рабочих</a:t>
            </a:r>
            <a:r>
              <a:rPr lang="en-US" altLang="ru-RU" dirty="0">
                <a:solidFill>
                  <a:prstClr val="black"/>
                </a:solidFill>
                <a:latin typeface="Calibri" panose="020F0502020204030204"/>
                <a:sym typeface="+mn-ea"/>
              </a:rPr>
              <a:t> (</a:t>
            </a:r>
            <a:r>
              <a:rPr lang="en-US" altLang="en-US" dirty="0" err="1">
                <a:solidFill>
                  <a:prstClr val="black"/>
                </a:solidFill>
                <a:latin typeface="Calibri" panose="020F0502020204030204"/>
                <a:sym typeface="+mn-ea"/>
              </a:rPr>
              <a:t>служащих</a:t>
            </a:r>
            <a:r>
              <a:rPr lang="en-US" altLang="ru-RU" dirty="0" smtClean="0">
                <a:solidFill>
                  <a:prstClr val="black"/>
                </a:solidFill>
                <a:latin typeface="Calibri" panose="020F0502020204030204"/>
                <a:sym typeface="+mn-ea"/>
              </a:rPr>
              <a:t>)</a:t>
            </a:r>
            <a:r>
              <a:rPr lang="ru-RU" altLang="ru-RU" dirty="0" smtClean="0">
                <a:solidFill>
                  <a:prstClr val="black"/>
                </a:solidFill>
                <a:latin typeface="Calibri" panose="020F0502020204030204"/>
                <a:sym typeface="+mn-ea"/>
              </a:rPr>
              <a:t>.</a:t>
            </a:r>
            <a:endParaRPr lang="en-US" altLang="ru-RU" dirty="0">
              <a:solidFill>
                <a:prstClr val="black"/>
              </a:solidFill>
              <a:latin typeface="Calibri" panose="020F0502020204030204"/>
            </a:endParaRPr>
          </a:p>
          <a:p>
            <a:endParaRPr lang="en-US" altLang="en-US" dirty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ru-RU" altLang="en-US" dirty="0">
                <a:solidFill>
                  <a:prstClr val="black"/>
                </a:solidFill>
                <a:latin typeface="Calibri" panose="020F0502020204030204"/>
                <a:sym typeface="+mn-ea"/>
              </a:rPr>
              <a:t> </a:t>
            </a:r>
            <a:endParaRPr lang="en-US" alt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84" y="116205"/>
            <a:ext cx="847417" cy="902286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мещающий текст 4"/>
          <p:cNvSpPr>
            <a:spLocks noGrp="1"/>
          </p:cNvSpPr>
          <p:nvPr>
            <p:ph type="body" sz="quarter" idx="4294967295"/>
          </p:nvPr>
        </p:nvSpPr>
        <p:spPr>
          <a:xfrm>
            <a:off x="244444" y="1073150"/>
            <a:ext cx="11823825" cy="4277448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2400" dirty="0">
                <a:sym typeface="+mn-ea"/>
              </a:rPr>
              <a:t>Постановление Министерства </a:t>
            </a:r>
            <a:r>
              <a:rPr lang="ru-RU" sz="2400" dirty="0" smtClean="0">
                <a:sym typeface="+mn-ea"/>
              </a:rPr>
              <a:t>образования Республики    </a:t>
            </a:r>
            <a:r>
              <a:rPr lang="ru-RU" sz="2400" dirty="0">
                <a:sym typeface="+mn-ea"/>
              </a:rPr>
              <a:t>Беларусь и Министерства труда и социальной защиты      Республики Беларусь от 30 января 2018 г. </a:t>
            </a:r>
            <a:r>
              <a:rPr lang="ru-RU" sz="2400" dirty="0" smtClean="0">
                <a:sym typeface="+mn-ea"/>
              </a:rPr>
              <a:t>№ 7/14 "</a:t>
            </a:r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Об       </a:t>
            </a:r>
            <a:r>
              <a:rPr 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установлении перечня профессий для подготовки рабочих</a:t>
            </a:r>
            <a:r>
              <a:rPr lang="ru-RU" sz="2400" dirty="0">
                <a:sym typeface="+mn-ea"/>
              </a:rPr>
              <a:t>"</a:t>
            </a:r>
          </a:p>
          <a:p>
            <a:pPr marL="0" indent="457200" algn="just">
              <a:buNone/>
            </a:pPr>
            <a:endParaRPr lang="ru-RU" sz="2400" dirty="0">
              <a:sym typeface="+mn-ea"/>
            </a:endParaRPr>
          </a:p>
          <a:p>
            <a:pPr marL="0" indent="0" algn="just">
              <a:buNone/>
            </a:pPr>
            <a:r>
              <a:rPr lang="ru-RU" sz="1800" dirty="0">
                <a:sym typeface="+mn-ea"/>
              </a:rPr>
              <a:t>(всего </a:t>
            </a:r>
            <a:r>
              <a:rPr lang="ru-RU" sz="1800" b="1" dirty="0">
                <a:sym typeface="+mn-ea"/>
              </a:rPr>
              <a:t>4211</a:t>
            </a:r>
            <a:r>
              <a:rPr lang="ru-RU" sz="1800" dirty="0">
                <a:sym typeface="+mn-ea"/>
              </a:rPr>
              <a:t> </a:t>
            </a:r>
            <a:r>
              <a:rPr lang="ru-RU" sz="1800" b="1" dirty="0">
                <a:sym typeface="+mn-ea"/>
              </a:rPr>
              <a:t>квалификаций</a:t>
            </a:r>
            <a:r>
              <a:rPr lang="ru-RU" sz="1800" dirty="0">
                <a:sym typeface="+mn-ea"/>
              </a:rPr>
              <a:t>, из них  около </a:t>
            </a:r>
            <a:r>
              <a:rPr lang="ru-RU" sz="1800" b="1" dirty="0">
                <a:sym typeface="+mn-ea"/>
              </a:rPr>
              <a:t>93 квалификаций </a:t>
            </a:r>
            <a:r>
              <a:rPr lang="ru-RU" sz="1800" dirty="0">
                <a:sym typeface="+mn-ea"/>
              </a:rPr>
              <a:t>строительного профиля)</a:t>
            </a:r>
          </a:p>
          <a:p>
            <a:pPr algn="just"/>
            <a:endParaRPr lang="ru-RU" dirty="0">
              <a:sym typeface="+mn-ea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sym typeface="+mn-ea"/>
              </a:rPr>
              <a:t>Профессиональная подготовка рабочих (служащих) </a:t>
            </a:r>
          </a:p>
          <a:p>
            <a:pPr algn="just"/>
            <a:r>
              <a:rPr lang="ru-RU" dirty="0" smtClean="0">
                <a:sym typeface="+mn-ea"/>
              </a:rPr>
              <a:t>Переподготовка по профессиям рабочих (должностям служащих)</a:t>
            </a:r>
          </a:p>
          <a:p>
            <a:pPr algn="just"/>
            <a:endParaRPr lang="ru-RU" dirty="0">
              <a:solidFill>
                <a:schemeClr val="tx1"/>
              </a:solidFill>
              <a:sym typeface="+mn-ea"/>
            </a:endParaRPr>
          </a:p>
          <a:p>
            <a:pPr algn="just"/>
            <a:endParaRPr lang="ru-RU" dirty="0">
              <a:solidFill>
                <a:schemeClr val="tx1"/>
              </a:solidFill>
              <a:sym typeface="+mn-ea"/>
            </a:endParaRPr>
          </a:p>
        </p:txBody>
      </p:sp>
      <p:pic>
        <p:nvPicPr>
          <p:cNvPr id="9" name="Рисунок 6"/>
          <p:cNvPicPr>
            <a:picLocks noChangeAspect="1"/>
          </p:cNvPicPr>
          <p:nvPr/>
        </p:nvPicPr>
        <p:blipFill rotWithShape="1">
          <a:blip r:embed="rId2"/>
          <a:srcRect r="87707" b="76617"/>
          <a:stretch>
            <a:fillRect/>
          </a:stretch>
        </p:blipFill>
        <p:spPr>
          <a:xfrm>
            <a:off x="83722" y="166712"/>
            <a:ext cx="847169" cy="9064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247829" y="196554"/>
          <a:ext cx="7429680" cy="3115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735903" y="3612466"/>
          <a:ext cx="7219664" cy="2934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677509" y="574766"/>
            <a:ext cx="41669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rgbClr val="0C539E"/>
                </a:solidFill>
              </a:rPr>
              <a:t>Численность выпускников</a:t>
            </a:r>
            <a:r>
              <a:rPr lang="ru-RU" dirty="0">
                <a:solidFill>
                  <a:srgbClr val="0C539E"/>
                </a:solidFill>
              </a:rPr>
              <a:t/>
            </a:r>
            <a:br>
              <a:rPr lang="ru-RU" dirty="0">
                <a:solidFill>
                  <a:srgbClr val="0C539E"/>
                </a:solidFill>
              </a:rPr>
            </a:br>
            <a:r>
              <a:rPr lang="ru-RU" dirty="0" smtClean="0">
                <a:solidFill>
                  <a:srgbClr val="0C539E"/>
                </a:solidFill>
              </a:rPr>
              <a:t>учреждений </a:t>
            </a:r>
            <a:r>
              <a:rPr lang="ru-RU" dirty="0">
                <a:solidFill>
                  <a:srgbClr val="0C539E"/>
                </a:solidFill>
              </a:rPr>
              <a:t>общего среднего образования </a:t>
            </a:r>
            <a:br>
              <a:rPr lang="ru-RU" dirty="0">
                <a:solidFill>
                  <a:srgbClr val="0C539E"/>
                </a:solidFill>
              </a:rPr>
            </a:br>
            <a:r>
              <a:rPr lang="ru-RU" dirty="0">
                <a:solidFill>
                  <a:srgbClr val="0C539E"/>
                </a:solidFill>
              </a:rPr>
              <a:t>в 2010</a:t>
            </a:r>
            <a:r>
              <a:rPr lang="ru-RU" dirty="0">
                <a:solidFill>
                  <a:srgbClr val="0C539E"/>
                </a:solidFill>
                <a:ea typeface="Calibri" panose="020F0502020204030204" pitchFamily="34" charset="0"/>
              </a:rPr>
              <a:t>–</a:t>
            </a:r>
            <a:r>
              <a:rPr lang="ru-RU" dirty="0">
                <a:solidFill>
                  <a:srgbClr val="0C539E"/>
                </a:solidFill>
              </a:rPr>
              <a:t>2024 годах, тыс. человек</a:t>
            </a:r>
            <a:endParaRPr lang="en-US" dirty="0">
              <a:solidFill>
                <a:srgbClr val="0C539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5992" y="4696778"/>
            <a:ext cx="4085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rgbClr val="0C539E"/>
                </a:solidFill>
              </a:rPr>
              <a:t>Численность учащихся ПТО и ССО </a:t>
            </a:r>
            <a:br>
              <a:rPr lang="ru-RU" b="1" dirty="0">
                <a:solidFill>
                  <a:srgbClr val="0C539E"/>
                </a:solidFill>
              </a:rPr>
            </a:br>
            <a:r>
              <a:rPr lang="ru-RU" b="1" dirty="0">
                <a:solidFill>
                  <a:srgbClr val="0C539E"/>
                </a:solidFill>
              </a:rPr>
              <a:t>в 2010/11 </a:t>
            </a:r>
            <a:r>
              <a:rPr lang="ru-RU" dirty="0">
                <a:solidFill>
                  <a:srgbClr val="0C539E"/>
                </a:solidFill>
                <a:ea typeface="Calibri" panose="020F0502020204030204" pitchFamily="34" charset="0"/>
              </a:rPr>
              <a:t>–</a:t>
            </a:r>
            <a:r>
              <a:rPr lang="ru-RU" b="1" dirty="0">
                <a:solidFill>
                  <a:srgbClr val="0C539E"/>
                </a:solidFill>
              </a:rPr>
              <a:t> 2024/25 учебных годах, тыс. человек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rgbClr val="0C539E"/>
                </a:solidFill>
              </a:rPr>
              <a:t>(на начало учебного года)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r="87707" b="76617"/>
          <a:stretch>
            <a:fillRect/>
          </a:stretch>
        </p:blipFill>
        <p:spPr>
          <a:xfrm>
            <a:off x="101157" y="40852"/>
            <a:ext cx="847169" cy="9064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246" y="1700530"/>
            <a:ext cx="11651809" cy="1017270"/>
          </a:xfrm>
        </p:spPr>
        <p:txBody>
          <a:bodyPr>
            <a:noAutofit/>
          </a:bodyPr>
          <a:lstStyle/>
          <a:p>
            <a:pPr algn="just">
              <a:lnSpc>
                <a:spcPts val="1600"/>
              </a:lnSpc>
              <a:spcBef>
                <a:spcPts val="0"/>
              </a:spcBef>
            </a:pPr>
            <a:r>
              <a:rPr lang="ru-RU" sz="1600" dirty="0">
                <a:latin typeface="+mn-lt"/>
              </a:rPr>
              <a:t>Постановление Министерства образования Республики Беларусь, Министерства труда и социальной защиты Республики Беларусь от 30 января 2018 №7/14 «Об установлении перечня профессий </a:t>
            </a:r>
            <a:r>
              <a:rPr lang="ru-RU" sz="1600" dirty="0">
                <a:solidFill>
                  <a:srgbClr val="FF0000"/>
                </a:solidFill>
                <a:latin typeface="+mn-lt"/>
              </a:rPr>
              <a:t>для подготовки рабочих</a:t>
            </a:r>
            <a:r>
              <a:rPr lang="ru-RU" sz="1600" dirty="0">
                <a:latin typeface="+mn-lt"/>
              </a:rPr>
              <a:t>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43620" y="2924811"/>
          <a:ext cx="11588435" cy="278866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704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529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53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22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873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9471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Код профессии рабочего по 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ОКРБ 014-2017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7" marR="29527" marT="48577" marB="485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dirty="0">
                          <a:effectLst/>
                        </a:rPr>
                        <a:t>Наименование профессии рабочего по </a:t>
                      </a:r>
                      <a:r>
                        <a:rPr lang="ru-RU" sz="1400" u="none" dirty="0">
                          <a:effectLst/>
                        </a:rPr>
                        <a:t>ОКРБ</a:t>
                      </a:r>
                      <a:r>
                        <a:rPr lang="ru-RU" sz="1400" u="none" baseline="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014-2017 </a:t>
                      </a:r>
                      <a:r>
                        <a:rPr lang="ru-RU" sz="1400" kern="1200" dirty="0">
                          <a:effectLst/>
                        </a:rPr>
                        <a:t>«Занятия»</a:t>
                      </a:r>
                      <a:endParaRPr lang="x-none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x-none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7" marR="29527" marT="48577" marB="485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Код выпуска ЕТКС 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7" marR="29527" marT="48577" marB="485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Срок обучения в месяцах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7" marR="29527" marT="48577" marB="485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Присваиваемый разряд по профессии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7" marR="29527" marT="48577" marB="485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7123-003</a:t>
                      </a:r>
                    </a:p>
                  </a:txBody>
                  <a:tcPr marL="29527" marR="29527" marT="48577" marB="485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Штукатур</a:t>
                      </a:r>
                    </a:p>
                  </a:txBody>
                  <a:tcPr marL="29527" marR="29527" marT="48577" marB="485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</a:p>
                  </a:txBody>
                  <a:tcPr marL="29527" marR="29527" marT="48577" marB="485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29527" marR="29527" marT="48577" marB="485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29527" marR="29527" marT="48577" marB="485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790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7122-004</a:t>
                      </a:r>
                    </a:p>
                  </a:txBody>
                  <a:tcPr marL="29527" marR="29527" marT="48577" marB="485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Облицовщик-плиточник</a:t>
                      </a:r>
                    </a:p>
                  </a:txBody>
                  <a:tcPr marL="29527" marR="29527" marT="48577" marB="485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</a:p>
                  </a:txBody>
                  <a:tcPr marL="29527" marR="29527" marT="48577" marB="485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b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29527" marR="29527" marT="48577" marB="485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b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29527" marR="29527" marT="48577" marB="485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8135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7233-100</a:t>
                      </a:r>
                    </a:p>
                  </a:txBody>
                  <a:tcPr marL="29527" marR="29527" marT="48577" marB="485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Слесарь строительный</a:t>
                      </a:r>
                    </a:p>
                  </a:txBody>
                  <a:tcPr marL="29527" marR="29527" marT="48577" marB="485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</a:p>
                  </a:txBody>
                  <a:tcPr marL="29527" marR="29527" marT="48577" marB="485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29527" marR="29527" marT="48577" marB="485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29527" marR="29527" marT="48577" marB="485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9745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7412-078</a:t>
                      </a:r>
                    </a:p>
                  </a:txBody>
                  <a:tcPr marL="29527" marR="29527" marT="48577" marB="485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Электромонтер по ремонту и обслуживанию электрооборудования</a:t>
                      </a:r>
                    </a:p>
                  </a:txBody>
                  <a:tcPr marL="29527" marR="29527" marT="48577" marB="485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</a:t>
                      </a:r>
                    </a:p>
                  </a:txBody>
                  <a:tcPr marL="29527" marR="29527" marT="48577" marB="485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b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29527" marR="29527" marT="48577" marB="485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b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29527" marR="29527" marT="48577" marB="485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7122-005</a:t>
                      </a:r>
                    </a:p>
                  </a:txBody>
                  <a:tcPr marL="29527" marR="29527" marT="48577" marB="485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Облицовщик синтетическими материалами</a:t>
                      </a:r>
                    </a:p>
                  </a:txBody>
                  <a:tcPr marL="29527" marR="29527" marT="48577" marB="485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</a:p>
                  </a:txBody>
                  <a:tcPr marL="29527" marR="29527" marT="48577" marB="485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29527" marR="29527" marT="48577" marB="485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29527" marR="29527" marT="48577" marB="485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" name="Заголовок 1"/>
          <p:cNvSpPr txBox="1"/>
          <p:nvPr/>
        </p:nvSpPr>
        <p:spPr>
          <a:xfrm>
            <a:off x="2423592" y="260648"/>
            <a:ext cx="7762352" cy="46684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57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1600"/>
              </a:lnSpc>
              <a:spcBef>
                <a:spcPts val="0"/>
              </a:spcBef>
              <a:defRPr/>
            </a:pPr>
            <a:r>
              <a:rPr lang="ru-RU" sz="2800" dirty="0">
                <a:latin typeface="Calibri" panose="020F0502020204030204"/>
              </a:rPr>
              <a:t>Срок обучения по подготовке, переподготовке по</a:t>
            </a:r>
          </a:p>
          <a:p>
            <a:pPr algn="ctr">
              <a:lnSpc>
                <a:spcPts val="1600"/>
              </a:lnSpc>
              <a:spcBef>
                <a:spcPts val="0"/>
              </a:spcBef>
              <a:defRPr/>
            </a:pPr>
            <a:r>
              <a:rPr lang="ru-RU" sz="2800" dirty="0">
                <a:latin typeface="Calibri" panose="020F0502020204030204"/>
              </a:rPr>
              <a:t> </a:t>
            </a:r>
          </a:p>
          <a:p>
            <a:pPr algn="ctr">
              <a:lnSpc>
                <a:spcPts val="1600"/>
              </a:lnSpc>
              <a:spcBef>
                <a:spcPts val="0"/>
              </a:spcBef>
              <a:defRPr/>
            </a:pPr>
            <a:r>
              <a:rPr lang="ru-RU" sz="2800" dirty="0">
                <a:latin typeface="Calibri" panose="020F0502020204030204"/>
              </a:rPr>
              <a:t>профессиям рабочих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817" y="3501008"/>
            <a:ext cx="11769505" cy="316835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формирования содержания учебной программы обучения</a:t>
            </a:r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2423593" y="4653137"/>
            <a:ext cx="5659323" cy="1202383"/>
            <a:chOff x="1288941" y="1477245"/>
            <a:chExt cx="5659323" cy="1202383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288941" y="1477245"/>
              <a:ext cx="1947151" cy="4809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prstClr val="black"/>
                  </a:solidFill>
                  <a:latin typeface="Calibri" panose="020F0502020204030204"/>
                </a:rPr>
                <a:t>ЕТКС (ЕКСД)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1288941" y="2171745"/>
              <a:ext cx="1878782" cy="50788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prstClr val="black"/>
                  </a:solidFill>
                  <a:latin typeface="Calibri" panose="020F0502020204030204"/>
                </a:rPr>
                <a:t>Профессиональный стандарт</a:t>
              </a:r>
            </a:p>
          </p:txBody>
        </p:sp>
        <p:sp>
          <p:nvSpPr>
            <p:cNvPr id="6" name="Стрелка вправо 5"/>
            <p:cNvSpPr/>
            <p:nvPr/>
          </p:nvSpPr>
          <p:spPr>
            <a:xfrm rot="630375">
              <a:off x="3397535" y="1747474"/>
              <a:ext cx="1035398" cy="19039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" name="Стрелка вправо 6"/>
            <p:cNvSpPr/>
            <p:nvPr/>
          </p:nvSpPr>
          <p:spPr>
            <a:xfrm rot="20859511">
              <a:off x="3407653" y="2212512"/>
              <a:ext cx="983637" cy="19421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4553444" y="1552487"/>
              <a:ext cx="2394820" cy="95637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>
                  <a:solidFill>
                    <a:prstClr val="black"/>
                  </a:solidFill>
                  <a:latin typeface="Calibri" panose="020F0502020204030204"/>
                </a:rPr>
                <a:t>Содержание учебных программ</a:t>
              </a: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8112343" y="4149368"/>
            <a:ext cx="2020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Calibri" panose="020F0502020204030204"/>
                <a:hlinkClick r:id="rId2"/>
              </a:rPr>
              <a:t>https://нск.бел</a:t>
            </a:r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18214" y="521204"/>
            <a:ext cx="9748709" cy="264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Для организации обучения на предприятии необходимо разработать документы:</a:t>
            </a:r>
          </a:p>
          <a:p>
            <a:pPr algn="just"/>
            <a:endParaRPr lang="ru-RU" sz="2000" b="1" dirty="0">
              <a:solidFill>
                <a:srgbClr val="4F81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algn="just"/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>учебный план</a:t>
            </a:r>
          </a:p>
          <a:p>
            <a:pPr algn="just"/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>учебне программы по дисиплинам (модулям) </a:t>
            </a:r>
          </a:p>
          <a:p>
            <a:pPr algn="just"/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>расписание  учебны занятий</a:t>
            </a:r>
          </a:p>
          <a:p>
            <a:pPr algn="just"/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>графи консультаий</a:t>
            </a:r>
          </a:p>
          <a:p>
            <a:pPr algn="just"/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>задания для проведения квалификционного экзамена</a:t>
            </a:r>
          </a:p>
          <a:p>
            <a:pPr algn="just"/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>и т.д.</a:t>
            </a:r>
          </a:p>
          <a:p>
            <a:pPr algn="just"/>
            <a:endParaRPr lang="ru-RU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>
          <a:xfrm>
            <a:off x="2009869" y="2924810"/>
            <a:ext cx="8890503" cy="35122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90000"/>
              </a:lnSpc>
              <a:spcBef>
                <a:spcPts val="2400"/>
              </a:spcBef>
              <a:buFontTx/>
              <a:buChar char="-"/>
            </a:pPr>
            <a:r>
              <a:rPr lang="ru-RU" sz="4000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в учебных группах </a:t>
            </a:r>
            <a:r>
              <a:rPr lang="ru-RU" sz="2800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(4-30 чел)</a:t>
            </a:r>
            <a:r>
              <a:rPr lang="ru-RU" sz="4000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;</a:t>
            </a:r>
          </a:p>
          <a:p>
            <a:pPr marL="457200" indent="-457200" algn="l">
              <a:lnSpc>
                <a:spcPct val="90000"/>
              </a:lnSpc>
              <a:spcBef>
                <a:spcPts val="2400"/>
              </a:spcBef>
              <a:buFontTx/>
              <a:buChar char="-"/>
            </a:pPr>
            <a:r>
              <a:rPr lang="ru-RU" sz="4000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индивидуально.</a:t>
            </a:r>
          </a:p>
          <a:p>
            <a:pPr algn="l">
              <a:lnSpc>
                <a:spcPct val="90000"/>
              </a:lnSpc>
              <a:spcBef>
                <a:spcPts val="2400"/>
              </a:spcBef>
            </a:pPr>
            <a:endParaRPr lang="ru-RU" sz="4000" dirty="0">
              <a:solidFill>
                <a:srgbClr val="4F81B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marL="0" lvl="1">
              <a:lnSpc>
                <a:spcPct val="90000"/>
              </a:lnSpc>
            </a:pPr>
            <a:r>
              <a:rPr lang="ru-RU" sz="2000" dirty="0">
                <a:solidFill>
                  <a:prstClr val="black"/>
                </a:solidFill>
                <a:latin typeface="Calibri" panose="020F0502020204030204"/>
                <a:sym typeface="+mn-ea"/>
              </a:rPr>
              <a:t>Постановление Совета Министров Республики Беларусь от 1 сентября 2022 г</a:t>
            </a:r>
            <a:r>
              <a:rPr lang="ru-RU" sz="2000" dirty="0" smtClean="0">
                <a:solidFill>
                  <a:prstClr val="black"/>
                </a:solidFill>
                <a:latin typeface="Calibri" panose="020F0502020204030204"/>
                <a:sym typeface="+mn-ea"/>
              </a:rPr>
              <a:t>.</a:t>
            </a:r>
          </a:p>
          <a:p>
            <a:pPr marL="0" lvl="1">
              <a:lnSpc>
                <a:spcPct val="90000"/>
              </a:lnSpc>
            </a:pPr>
            <a:r>
              <a:rPr lang="ru-RU" sz="2000" dirty="0" smtClean="0">
                <a:solidFill>
                  <a:srgbClr val="00B0F0"/>
                </a:solidFill>
                <a:latin typeface="Calibri" panose="020F0502020204030204"/>
                <a:sym typeface="+mn-ea"/>
              </a:rPr>
              <a:t>№ 574 </a:t>
            </a:r>
            <a:r>
              <a:rPr lang="ru-RU" sz="2000" dirty="0">
                <a:solidFill>
                  <a:srgbClr val="00B0F0"/>
                </a:solidFill>
                <a:latin typeface="Calibri" panose="020F0502020204030204"/>
                <a:sym typeface="+mn-ea"/>
              </a:rPr>
              <a:t>«О вопросах организации образовательного процесса»</a:t>
            </a:r>
            <a:endParaRPr lang="ru-RU" sz="2000" dirty="0">
              <a:solidFill>
                <a:srgbClr val="00B0F0"/>
              </a:solidFill>
              <a:latin typeface="Calibri" panose="020F0502020204030204"/>
            </a:endParaRPr>
          </a:p>
          <a:p>
            <a:pPr algn="l">
              <a:lnSpc>
                <a:spcPct val="90000"/>
              </a:lnSpc>
              <a:spcBef>
                <a:spcPts val="2400"/>
              </a:spcBef>
            </a:pPr>
            <a:endParaRPr lang="ru-RU" sz="2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7731" y="404665"/>
            <a:ext cx="8707005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 panose="020F0502020204030204"/>
              </a:rPr>
              <a:t>Реализация образовательных программ профессиональной подготовки, повышения квалификации, переподготовки рабочих (служащих) осуществляется: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 rot="16200000">
            <a:off x="4979881" y="-2967289"/>
            <a:ext cx="2232247" cy="8688121"/>
            <a:chOff x="5172249" y="136422"/>
            <a:chExt cx="3782416" cy="6604039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grpSpPr>
        <p:sp>
          <p:nvSpPr>
            <p:cNvPr id="21" name="Полилиния 20"/>
            <p:cNvSpPr/>
            <p:nvPr/>
          </p:nvSpPr>
          <p:spPr>
            <a:xfrm>
              <a:off x="5172249" y="136422"/>
              <a:ext cx="1686208" cy="2765075"/>
            </a:xfrm>
            <a:custGeom>
              <a:avLst/>
              <a:gdLst>
                <a:gd name="connsiteX0" fmla="*/ 0 w 1541771"/>
                <a:gd name="connsiteY0" fmla="*/ 256967 h 2765075"/>
                <a:gd name="connsiteX1" fmla="*/ 256967 w 1541771"/>
                <a:gd name="connsiteY1" fmla="*/ 0 h 2765075"/>
                <a:gd name="connsiteX2" fmla="*/ 1284804 w 1541771"/>
                <a:gd name="connsiteY2" fmla="*/ 0 h 2765075"/>
                <a:gd name="connsiteX3" fmla="*/ 1541771 w 1541771"/>
                <a:gd name="connsiteY3" fmla="*/ 256967 h 2765075"/>
                <a:gd name="connsiteX4" fmla="*/ 1541771 w 1541771"/>
                <a:gd name="connsiteY4" fmla="*/ 2508108 h 2765075"/>
                <a:gd name="connsiteX5" fmla="*/ 1284804 w 1541771"/>
                <a:gd name="connsiteY5" fmla="*/ 2765075 h 2765075"/>
                <a:gd name="connsiteX6" fmla="*/ 256967 w 1541771"/>
                <a:gd name="connsiteY6" fmla="*/ 2765075 h 2765075"/>
                <a:gd name="connsiteX7" fmla="*/ 0 w 1541771"/>
                <a:gd name="connsiteY7" fmla="*/ 2508108 h 2765075"/>
                <a:gd name="connsiteX8" fmla="*/ 0 w 1541771"/>
                <a:gd name="connsiteY8" fmla="*/ 256967 h 2765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1771" h="2765075">
                  <a:moveTo>
                    <a:pt x="0" y="256967"/>
                  </a:moveTo>
                  <a:cubicBezTo>
                    <a:pt x="0" y="115048"/>
                    <a:pt x="115048" y="0"/>
                    <a:pt x="256967" y="0"/>
                  </a:cubicBezTo>
                  <a:lnTo>
                    <a:pt x="1284804" y="0"/>
                  </a:lnTo>
                  <a:cubicBezTo>
                    <a:pt x="1426723" y="0"/>
                    <a:pt x="1541771" y="115048"/>
                    <a:pt x="1541771" y="256967"/>
                  </a:cubicBezTo>
                  <a:lnTo>
                    <a:pt x="1541771" y="2508108"/>
                  </a:lnTo>
                  <a:cubicBezTo>
                    <a:pt x="1541771" y="2650027"/>
                    <a:pt x="1426723" y="2765075"/>
                    <a:pt x="1284804" y="2765075"/>
                  </a:cubicBezTo>
                  <a:lnTo>
                    <a:pt x="256967" y="2765075"/>
                  </a:lnTo>
                  <a:cubicBezTo>
                    <a:pt x="115048" y="2765075"/>
                    <a:pt x="0" y="2650027"/>
                    <a:pt x="0" y="2508108"/>
                  </a:cubicBezTo>
                  <a:lnTo>
                    <a:pt x="0" y="256967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vert" wrap="square" lIns="120983" tIns="120983" rIns="120983" bIns="120983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</a:pPr>
              <a:r>
                <a:rPr lang="ru-RU" sz="2400" b="1" dirty="0">
                  <a:solidFill>
                    <a:prstClr val="white"/>
                  </a:solidFill>
                  <a:latin typeface="Calibri" panose="020F0502020204030204"/>
                </a:rPr>
                <a:t>30-35% </a:t>
              </a:r>
            </a:p>
            <a:p>
              <a:pPr algn="ctr" defTabSz="1600200">
                <a:lnSpc>
                  <a:spcPct val="90000"/>
                </a:lnSpc>
                <a:spcBef>
                  <a:spcPct val="0"/>
                </a:spcBef>
              </a:pPr>
              <a:r>
                <a:rPr lang="ru-RU" sz="2400" b="1" dirty="0">
                  <a:solidFill>
                    <a:prstClr val="white"/>
                  </a:solidFill>
                  <a:latin typeface="Calibri" panose="020F0502020204030204"/>
                </a:rPr>
                <a:t>теоретическое обучение</a:t>
              </a: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5306228" y="3054110"/>
              <a:ext cx="1418249" cy="820933"/>
            </a:xfrm>
            <a:custGeom>
              <a:avLst/>
              <a:gdLst>
                <a:gd name="connsiteX0" fmla="*/ 118530 w 894227"/>
                <a:gd name="connsiteY0" fmla="*/ 341952 h 894227"/>
                <a:gd name="connsiteX1" fmla="*/ 341952 w 894227"/>
                <a:gd name="connsiteY1" fmla="*/ 341952 h 894227"/>
                <a:gd name="connsiteX2" fmla="*/ 341952 w 894227"/>
                <a:gd name="connsiteY2" fmla="*/ 118530 h 894227"/>
                <a:gd name="connsiteX3" fmla="*/ 552275 w 894227"/>
                <a:gd name="connsiteY3" fmla="*/ 118530 h 894227"/>
                <a:gd name="connsiteX4" fmla="*/ 552275 w 894227"/>
                <a:gd name="connsiteY4" fmla="*/ 341952 h 894227"/>
                <a:gd name="connsiteX5" fmla="*/ 775697 w 894227"/>
                <a:gd name="connsiteY5" fmla="*/ 341952 h 894227"/>
                <a:gd name="connsiteX6" fmla="*/ 775697 w 894227"/>
                <a:gd name="connsiteY6" fmla="*/ 552275 h 894227"/>
                <a:gd name="connsiteX7" fmla="*/ 552275 w 894227"/>
                <a:gd name="connsiteY7" fmla="*/ 552275 h 894227"/>
                <a:gd name="connsiteX8" fmla="*/ 552275 w 894227"/>
                <a:gd name="connsiteY8" fmla="*/ 775697 h 894227"/>
                <a:gd name="connsiteX9" fmla="*/ 341952 w 894227"/>
                <a:gd name="connsiteY9" fmla="*/ 775697 h 894227"/>
                <a:gd name="connsiteX10" fmla="*/ 341952 w 894227"/>
                <a:gd name="connsiteY10" fmla="*/ 552275 h 894227"/>
                <a:gd name="connsiteX11" fmla="*/ 118530 w 894227"/>
                <a:gd name="connsiteY11" fmla="*/ 552275 h 894227"/>
                <a:gd name="connsiteX12" fmla="*/ 118530 w 894227"/>
                <a:gd name="connsiteY12" fmla="*/ 341952 h 89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4227" h="894227">
                  <a:moveTo>
                    <a:pt x="118530" y="341952"/>
                  </a:moveTo>
                  <a:lnTo>
                    <a:pt x="341952" y="341952"/>
                  </a:lnTo>
                  <a:lnTo>
                    <a:pt x="341952" y="118530"/>
                  </a:lnTo>
                  <a:lnTo>
                    <a:pt x="552275" y="118530"/>
                  </a:lnTo>
                  <a:lnTo>
                    <a:pt x="552275" y="341952"/>
                  </a:lnTo>
                  <a:lnTo>
                    <a:pt x="775697" y="341952"/>
                  </a:lnTo>
                  <a:lnTo>
                    <a:pt x="775697" y="552275"/>
                  </a:lnTo>
                  <a:lnTo>
                    <a:pt x="552275" y="552275"/>
                  </a:lnTo>
                  <a:lnTo>
                    <a:pt x="552275" y="775697"/>
                  </a:lnTo>
                  <a:lnTo>
                    <a:pt x="341952" y="775697"/>
                  </a:lnTo>
                  <a:lnTo>
                    <a:pt x="341952" y="552275"/>
                  </a:lnTo>
                  <a:lnTo>
                    <a:pt x="118530" y="552275"/>
                  </a:lnTo>
                  <a:lnTo>
                    <a:pt x="118530" y="341952"/>
                  </a:ln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18530" tIns="341952" rIns="118530" bIns="341952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5172250" y="4027221"/>
              <a:ext cx="1686205" cy="2713240"/>
            </a:xfrm>
            <a:custGeom>
              <a:avLst/>
              <a:gdLst>
                <a:gd name="connsiteX0" fmla="*/ 0 w 1541771"/>
                <a:gd name="connsiteY0" fmla="*/ 256967 h 2713240"/>
                <a:gd name="connsiteX1" fmla="*/ 256967 w 1541771"/>
                <a:gd name="connsiteY1" fmla="*/ 0 h 2713240"/>
                <a:gd name="connsiteX2" fmla="*/ 1284804 w 1541771"/>
                <a:gd name="connsiteY2" fmla="*/ 0 h 2713240"/>
                <a:gd name="connsiteX3" fmla="*/ 1541771 w 1541771"/>
                <a:gd name="connsiteY3" fmla="*/ 256967 h 2713240"/>
                <a:gd name="connsiteX4" fmla="*/ 1541771 w 1541771"/>
                <a:gd name="connsiteY4" fmla="*/ 2456273 h 2713240"/>
                <a:gd name="connsiteX5" fmla="*/ 1284804 w 1541771"/>
                <a:gd name="connsiteY5" fmla="*/ 2713240 h 2713240"/>
                <a:gd name="connsiteX6" fmla="*/ 256967 w 1541771"/>
                <a:gd name="connsiteY6" fmla="*/ 2713240 h 2713240"/>
                <a:gd name="connsiteX7" fmla="*/ 0 w 1541771"/>
                <a:gd name="connsiteY7" fmla="*/ 2456273 h 2713240"/>
                <a:gd name="connsiteX8" fmla="*/ 0 w 1541771"/>
                <a:gd name="connsiteY8" fmla="*/ 256967 h 2713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1771" h="2713240">
                  <a:moveTo>
                    <a:pt x="0" y="256967"/>
                  </a:moveTo>
                  <a:cubicBezTo>
                    <a:pt x="0" y="115048"/>
                    <a:pt x="115048" y="0"/>
                    <a:pt x="256967" y="0"/>
                  </a:cubicBezTo>
                  <a:lnTo>
                    <a:pt x="1284804" y="0"/>
                  </a:lnTo>
                  <a:cubicBezTo>
                    <a:pt x="1426723" y="0"/>
                    <a:pt x="1541771" y="115048"/>
                    <a:pt x="1541771" y="256967"/>
                  </a:cubicBezTo>
                  <a:lnTo>
                    <a:pt x="1541771" y="2456273"/>
                  </a:lnTo>
                  <a:cubicBezTo>
                    <a:pt x="1541771" y="2598192"/>
                    <a:pt x="1426723" y="2713240"/>
                    <a:pt x="1284804" y="2713240"/>
                  </a:cubicBezTo>
                  <a:lnTo>
                    <a:pt x="256967" y="2713240"/>
                  </a:lnTo>
                  <a:cubicBezTo>
                    <a:pt x="115048" y="2713240"/>
                    <a:pt x="0" y="2598192"/>
                    <a:pt x="0" y="2456273"/>
                  </a:cubicBezTo>
                  <a:lnTo>
                    <a:pt x="0" y="256967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vert" wrap="square" lIns="120983" tIns="120983" rIns="120983" bIns="120983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</a:pPr>
              <a:r>
                <a:rPr lang="ru-RU" sz="2400" b="1" dirty="0">
                  <a:solidFill>
                    <a:prstClr val="white"/>
                  </a:solidFill>
                  <a:latin typeface="Calibri" panose="020F0502020204030204"/>
                </a:rPr>
                <a:t>65-70% </a:t>
              </a:r>
            </a:p>
            <a:p>
              <a:pPr algn="ctr" defTabSz="1600200">
                <a:lnSpc>
                  <a:spcPct val="90000"/>
                </a:lnSpc>
                <a:spcBef>
                  <a:spcPct val="0"/>
                </a:spcBef>
              </a:pPr>
              <a:r>
                <a:rPr lang="ru-RU" sz="2400" b="1" dirty="0">
                  <a:solidFill>
                    <a:prstClr val="white"/>
                  </a:solidFill>
                  <a:latin typeface="Calibri" panose="020F0502020204030204"/>
                </a:rPr>
                <a:t>практическое обучение</a:t>
              </a:r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6695660" y="2917288"/>
              <a:ext cx="661850" cy="1094577"/>
            </a:xfrm>
            <a:custGeom>
              <a:avLst/>
              <a:gdLst>
                <a:gd name="connsiteX0" fmla="*/ 0 w 490283"/>
                <a:gd name="connsiteY0" fmla="*/ 114708 h 573539"/>
                <a:gd name="connsiteX1" fmla="*/ 245142 w 490283"/>
                <a:gd name="connsiteY1" fmla="*/ 114708 h 573539"/>
                <a:gd name="connsiteX2" fmla="*/ 245142 w 490283"/>
                <a:gd name="connsiteY2" fmla="*/ 0 h 573539"/>
                <a:gd name="connsiteX3" fmla="*/ 490283 w 490283"/>
                <a:gd name="connsiteY3" fmla="*/ 286770 h 573539"/>
                <a:gd name="connsiteX4" fmla="*/ 245142 w 490283"/>
                <a:gd name="connsiteY4" fmla="*/ 573539 h 573539"/>
                <a:gd name="connsiteX5" fmla="*/ 245142 w 490283"/>
                <a:gd name="connsiteY5" fmla="*/ 458831 h 573539"/>
                <a:gd name="connsiteX6" fmla="*/ 0 w 490283"/>
                <a:gd name="connsiteY6" fmla="*/ 458831 h 573539"/>
                <a:gd name="connsiteX7" fmla="*/ 0 w 490283"/>
                <a:gd name="connsiteY7" fmla="*/ 114708 h 573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0283" h="573539">
                  <a:moveTo>
                    <a:pt x="0" y="114708"/>
                  </a:moveTo>
                  <a:lnTo>
                    <a:pt x="245142" y="114708"/>
                  </a:lnTo>
                  <a:lnTo>
                    <a:pt x="245142" y="0"/>
                  </a:lnTo>
                  <a:lnTo>
                    <a:pt x="490283" y="286770"/>
                  </a:lnTo>
                  <a:lnTo>
                    <a:pt x="245142" y="573539"/>
                  </a:lnTo>
                  <a:lnTo>
                    <a:pt x="245142" y="458831"/>
                  </a:lnTo>
                  <a:lnTo>
                    <a:pt x="0" y="458831"/>
                  </a:lnTo>
                  <a:lnTo>
                    <a:pt x="0" y="114708"/>
                  </a:ln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0" tIns="114708" rIns="147085" bIns="114708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7417209" y="256464"/>
              <a:ext cx="1537456" cy="6345069"/>
            </a:xfrm>
            <a:custGeom>
              <a:avLst/>
              <a:gdLst>
                <a:gd name="connsiteX0" fmla="*/ 0 w 1882349"/>
                <a:gd name="connsiteY0" fmla="*/ 313731 h 6345069"/>
                <a:gd name="connsiteX1" fmla="*/ 313731 w 1882349"/>
                <a:gd name="connsiteY1" fmla="*/ 0 h 6345069"/>
                <a:gd name="connsiteX2" fmla="*/ 1568618 w 1882349"/>
                <a:gd name="connsiteY2" fmla="*/ 0 h 6345069"/>
                <a:gd name="connsiteX3" fmla="*/ 1882349 w 1882349"/>
                <a:gd name="connsiteY3" fmla="*/ 313731 h 6345069"/>
                <a:gd name="connsiteX4" fmla="*/ 1882349 w 1882349"/>
                <a:gd name="connsiteY4" fmla="*/ 6031338 h 6345069"/>
                <a:gd name="connsiteX5" fmla="*/ 1568618 w 1882349"/>
                <a:gd name="connsiteY5" fmla="*/ 6345069 h 6345069"/>
                <a:gd name="connsiteX6" fmla="*/ 313731 w 1882349"/>
                <a:gd name="connsiteY6" fmla="*/ 6345069 h 6345069"/>
                <a:gd name="connsiteX7" fmla="*/ 0 w 1882349"/>
                <a:gd name="connsiteY7" fmla="*/ 6031338 h 6345069"/>
                <a:gd name="connsiteX8" fmla="*/ 0 w 1882349"/>
                <a:gd name="connsiteY8" fmla="*/ 313731 h 634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2349" h="6345069">
                  <a:moveTo>
                    <a:pt x="0" y="313731"/>
                  </a:moveTo>
                  <a:cubicBezTo>
                    <a:pt x="0" y="140462"/>
                    <a:pt x="140462" y="0"/>
                    <a:pt x="313731" y="0"/>
                  </a:cubicBezTo>
                  <a:lnTo>
                    <a:pt x="1568618" y="0"/>
                  </a:lnTo>
                  <a:cubicBezTo>
                    <a:pt x="1741887" y="0"/>
                    <a:pt x="1882349" y="140462"/>
                    <a:pt x="1882349" y="313731"/>
                  </a:cubicBezTo>
                  <a:lnTo>
                    <a:pt x="1882349" y="6031338"/>
                  </a:lnTo>
                  <a:cubicBezTo>
                    <a:pt x="1882349" y="6204607"/>
                    <a:pt x="1741887" y="6345069"/>
                    <a:pt x="1568618" y="6345069"/>
                  </a:cubicBezTo>
                  <a:lnTo>
                    <a:pt x="313731" y="6345069"/>
                  </a:lnTo>
                  <a:cubicBezTo>
                    <a:pt x="140462" y="6345069"/>
                    <a:pt x="0" y="6204607"/>
                    <a:pt x="0" y="6031338"/>
                  </a:cubicBezTo>
                  <a:lnTo>
                    <a:pt x="0" y="313731"/>
                  </a:ln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vert" wrap="square" lIns="149039" tIns="149039" rIns="149039" bIns="149039" numCol="1" spcCol="1270" anchor="ctr" anchorCtr="0">
              <a:noAutofit/>
            </a:bodyPr>
            <a:lstStyle/>
            <a:p>
              <a:pPr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Обучение в группе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 rot="16200000">
            <a:off x="4759945" y="-477709"/>
            <a:ext cx="2720535" cy="8672804"/>
            <a:chOff x="4864079" y="159509"/>
            <a:chExt cx="3712348" cy="6592396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grpSpPr>
        <p:sp>
          <p:nvSpPr>
            <p:cNvPr id="27" name="Полилиния 26"/>
            <p:cNvSpPr/>
            <p:nvPr/>
          </p:nvSpPr>
          <p:spPr>
            <a:xfrm>
              <a:off x="6890219" y="159509"/>
              <a:ext cx="1686208" cy="2765075"/>
            </a:xfrm>
            <a:custGeom>
              <a:avLst/>
              <a:gdLst>
                <a:gd name="connsiteX0" fmla="*/ 0 w 1541771"/>
                <a:gd name="connsiteY0" fmla="*/ 256967 h 2765075"/>
                <a:gd name="connsiteX1" fmla="*/ 256967 w 1541771"/>
                <a:gd name="connsiteY1" fmla="*/ 0 h 2765075"/>
                <a:gd name="connsiteX2" fmla="*/ 1284804 w 1541771"/>
                <a:gd name="connsiteY2" fmla="*/ 0 h 2765075"/>
                <a:gd name="connsiteX3" fmla="*/ 1541771 w 1541771"/>
                <a:gd name="connsiteY3" fmla="*/ 256967 h 2765075"/>
                <a:gd name="connsiteX4" fmla="*/ 1541771 w 1541771"/>
                <a:gd name="connsiteY4" fmla="*/ 2508108 h 2765075"/>
                <a:gd name="connsiteX5" fmla="*/ 1284804 w 1541771"/>
                <a:gd name="connsiteY5" fmla="*/ 2765075 h 2765075"/>
                <a:gd name="connsiteX6" fmla="*/ 256967 w 1541771"/>
                <a:gd name="connsiteY6" fmla="*/ 2765075 h 2765075"/>
                <a:gd name="connsiteX7" fmla="*/ 0 w 1541771"/>
                <a:gd name="connsiteY7" fmla="*/ 2508108 h 2765075"/>
                <a:gd name="connsiteX8" fmla="*/ 0 w 1541771"/>
                <a:gd name="connsiteY8" fmla="*/ 256967 h 2765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1771" h="2765075">
                  <a:moveTo>
                    <a:pt x="0" y="256967"/>
                  </a:moveTo>
                  <a:cubicBezTo>
                    <a:pt x="0" y="115048"/>
                    <a:pt x="115048" y="0"/>
                    <a:pt x="256967" y="0"/>
                  </a:cubicBezTo>
                  <a:lnTo>
                    <a:pt x="1284804" y="0"/>
                  </a:lnTo>
                  <a:cubicBezTo>
                    <a:pt x="1426723" y="0"/>
                    <a:pt x="1541771" y="115048"/>
                    <a:pt x="1541771" y="256967"/>
                  </a:cubicBezTo>
                  <a:lnTo>
                    <a:pt x="1541771" y="2508108"/>
                  </a:lnTo>
                  <a:cubicBezTo>
                    <a:pt x="1541771" y="2650027"/>
                    <a:pt x="1426723" y="2765075"/>
                    <a:pt x="1284804" y="2765075"/>
                  </a:cubicBezTo>
                  <a:lnTo>
                    <a:pt x="256967" y="2765075"/>
                  </a:lnTo>
                  <a:cubicBezTo>
                    <a:pt x="115048" y="2765075"/>
                    <a:pt x="0" y="2650027"/>
                    <a:pt x="0" y="2508108"/>
                  </a:cubicBezTo>
                  <a:lnTo>
                    <a:pt x="0" y="256967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vert" wrap="square" lIns="120983" tIns="120983" rIns="120983" bIns="120983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</a:pPr>
              <a:r>
                <a:rPr lang="ru-RU" sz="2400" b="1" dirty="0">
                  <a:solidFill>
                    <a:prstClr val="white"/>
                  </a:solidFill>
                  <a:latin typeface="Calibri" panose="020F0502020204030204"/>
                </a:rPr>
                <a:t>10% </a:t>
              </a:r>
            </a:p>
            <a:p>
              <a:pPr algn="ctr" defTabSz="1600200">
                <a:lnSpc>
                  <a:spcPct val="90000"/>
                </a:lnSpc>
                <a:spcBef>
                  <a:spcPct val="0"/>
                </a:spcBef>
              </a:pPr>
              <a:r>
                <a:rPr lang="ru-RU" sz="2400" b="1" dirty="0">
                  <a:solidFill>
                    <a:prstClr val="white"/>
                  </a:solidFill>
                  <a:latin typeface="Calibri" panose="020F0502020204030204"/>
                </a:rPr>
                <a:t>от объема теоретического обучения</a:t>
              </a:r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7158177" y="3076761"/>
              <a:ext cx="1418250" cy="820933"/>
            </a:xfrm>
            <a:custGeom>
              <a:avLst/>
              <a:gdLst>
                <a:gd name="connsiteX0" fmla="*/ 118530 w 894227"/>
                <a:gd name="connsiteY0" fmla="*/ 341952 h 894227"/>
                <a:gd name="connsiteX1" fmla="*/ 341952 w 894227"/>
                <a:gd name="connsiteY1" fmla="*/ 341952 h 894227"/>
                <a:gd name="connsiteX2" fmla="*/ 341952 w 894227"/>
                <a:gd name="connsiteY2" fmla="*/ 118530 h 894227"/>
                <a:gd name="connsiteX3" fmla="*/ 552275 w 894227"/>
                <a:gd name="connsiteY3" fmla="*/ 118530 h 894227"/>
                <a:gd name="connsiteX4" fmla="*/ 552275 w 894227"/>
                <a:gd name="connsiteY4" fmla="*/ 341952 h 894227"/>
                <a:gd name="connsiteX5" fmla="*/ 775697 w 894227"/>
                <a:gd name="connsiteY5" fmla="*/ 341952 h 894227"/>
                <a:gd name="connsiteX6" fmla="*/ 775697 w 894227"/>
                <a:gd name="connsiteY6" fmla="*/ 552275 h 894227"/>
                <a:gd name="connsiteX7" fmla="*/ 552275 w 894227"/>
                <a:gd name="connsiteY7" fmla="*/ 552275 h 894227"/>
                <a:gd name="connsiteX8" fmla="*/ 552275 w 894227"/>
                <a:gd name="connsiteY8" fmla="*/ 775697 h 894227"/>
                <a:gd name="connsiteX9" fmla="*/ 341952 w 894227"/>
                <a:gd name="connsiteY9" fmla="*/ 775697 h 894227"/>
                <a:gd name="connsiteX10" fmla="*/ 341952 w 894227"/>
                <a:gd name="connsiteY10" fmla="*/ 552275 h 894227"/>
                <a:gd name="connsiteX11" fmla="*/ 118530 w 894227"/>
                <a:gd name="connsiteY11" fmla="*/ 552275 h 894227"/>
                <a:gd name="connsiteX12" fmla="*/ 118530 w 894227"/>
                <a:gd name="connsiteY12" fmla="*/ 341952 h 89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4227" h="894227">
                  <a:moveTo>
                    <a:pt x="118530" y="341952"/>
                  </a:moveTo>
                  <a:lnTo>
                    <a:pt x="341952" y="341952"/>
                  </a:lnTo>
                  <a:lnTo>
                    <a:pt x="341952" y="118530"/>
                  </a:lnTo>
                  <a:lnTo>
                    <a:pt x="552275" y="118530"/>
                  </a:lnTo>
                  <a:lnTo>
                    <a:pt x="552275" y="341952"/>
                  </a:lnTo>
                  <a:lnTo>
                    <a:pt x="775697" y="341952"/>
                  </a:lnTo>
                  <a:lnTo>
                    <a:pt x="775697" y="552275"/>
                  </a:lnTo>
                  <a:lnTo>
                    <a:pt x="552275" y="552275"/>
                  </a:lnTo>
                  <a:lnTo>
                    <a:pt x="552275" y="775697"/>
                  </a:lnTo>
                  <a:lnTo>
                    <a:pt x="341952" y="775697"/>
                  </a:lnTo>
                  <a:lnTo>
                    <a:pt x="341952" y="552275"/>
                  </a:lnTo>
                  <a:lnTo>
                    <a:pt x="118530" y="552275"/>
                  </a:lnTo>
                  <a:lnTo>
                    <a:pt x="118530" y="341952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18530" tIns="341952" rIns="118530" bIns="341952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6860013" y="4038665"/>
              <a:ext cx="1686206" cy="2713240"/>
            </a:xfrm>
            <a:custGeom>
              <a:avLst/>
              <a:gdLst>
                <a:gd name="connsiteX0" fmla="*/ 0 w 1541771"/>
                <a:gd name="connsiteY0" fmla="*/ 256967 h 2713240"/>
                <a:gd name="connsiteX1" fmla="*/ 256967 w 1541771"/>
                <a:gd name="connsiteY1" fmla="*/ 0 h 2713240"/>
                <a:gd name="connsiteX2" fmla="*/ 1284804 w 1541771"/>
                <a:gd name="connsiteY2" fmla="*/ 0 h 2713240"/>
                <a:gd name="connsiteX3" fmla="*/ 1541771 w 1541771"/>
                <a:gd name="connsiteY3" fmla="*/ 256967 h 2713240"/>
                <a:gd name="connsiteX4" fmla="*/ 1541771 w 1541771"/>
                <a:gd name="connsiteY4" fmla="*/ 2456273 h 2713240"/>
                <a:gd name="connsiteX5" fmla="*/ 1284804 w 1541771"/>
                <a:gd name="connsiteY5" fmla="*/ 2713240 h 2713240"/>
                <a:gd name="connsiteX6" fmla="*/ 256967 w 1541771"/>
                <a:gd name="connsiteY6" fmla="*/ 2713240 h 2713240"/>
                <a:gd name="connsiteX7" fmla="*/ 0 w 1541771"/>
                <a:gd name="connsiteY7" fmla="*/ 2456273 h 2713240"/>
                <a:gd name="connsiteX8" fmla="*/ 0 w 1541771"/>
                <a:gd name="connsiteY8" fmla="*/ 256967 h 2713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1771" h="2713240">
                  <a:moveTo>
                    <a:pt x="0" y="256967"/>
                  </a:moveTo>
                  <a:cubicBezTo>
                    <a:pt x="0" y="115048"/>
                    <a:pt x="115048" y="0"/>
                    <a:pt x="256967" y="0"/>
                  </a:cubicBezTo>
                  <a:lnTo>
                    <a:pt x="1284804" y="0"/>
                  </a:lnTo>
                  <a:cubicBezTo>
                    <a:pt x="1426723" y="0"/>
                    <a:pt x="1541771" y="115048"/>
                    <a:pt x="1541771" y="256967"/>
                  </a:cubicBezTo>
                  <a:lnTo>
                    <a:pt x="1541771" y="2456273"/>
                  </a:lnTo>
                  <a:cubicBezTo>
                    <a:pt x="1541771" y="2598192"/>
                    <a:pt x="1426723" y="2713240"/>
                    <a:pt x="1284804" y="2713240"/>
                  </a:cubicBezTo>
                  <a:lnTo>
                    <a:pt x="256967" y="2713240"/>
                  </a:lnTo>
                  <a:cubicBezTo>
                    <a:pt x="115048" y="2713240"/>
                    <a:pt x="0" y="2598192"/>
                    <a:pt x="0" y="2456273"/>
                  </a:cubicBezTo>
                  <a:lnTo>
                    <a:pt x="0" y="256967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vert" wrap="square" lIns="120983" tIns="120983" rIns="120983" bIns="120983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</a:pPr>
              <a:r>
                <a:rPr lang="ru-RU" sz="2800" b="1" dirty="0">
                  <a:solidFill>
                    <a:prstClr val="white"/>
                  </a:solidFill>
                  <a:latin typeface="Calibri" panose="020F0502020204030204"/>
                </a:rPr>
                <a:t>65-70% </a:t>
              </a:r>
            </a:p>
            <a:p>
              <a:pPr algn="ctr" defTabSz="1600200">
                <a:lnSpc>
                  <a:spcPct val="90000"/>
                </a:lnSpc>
                <a:spcBef>
                  <a:spcPct val="0"/>
                </a:spcBef>
              </a:pPr>
              <a:r>
                <a:rPr lang="ru-RU" sz="2400" b="1" dirty="0">
                  <a:solidFill>
                    <a:prstClr val="white"/>
                  </a:solidFill>
                  <a:latin typeface="Calibri" panose="020F0502020204030204"/>
                </a:rPr>
                <a:t>практическое</a:t>
              </a:r>
              <a:r>
                <a:rPr lang="ru-RU" sz="2800" b="1" dirty="0">
                  <a:solidFill>
                    <a:prstClr val="white"/>
                  </a:solidFill>
                  <a:latin typeface="Calibri" panose="020F0502020204030204"/>
                </a:rPr>
                <a:t> </a:t>
              </a:r>
              <a:r>
                <a:rPr lang="ru-RU" sz="2400" b="1" dirty="0">
                  <a:solidFill>
                    <a:prstClr val="white"/>
                  </a:solidFill>
                  <a:latin typeface="Calibri" panose="020F0502020204030204"/>
                </a:rPr>
                <a:t>обучение</a:t>
              </a:r>
            </a:p>
          </p:txBody>
        </p:sp>
        <p:sp>
          <p:nvSpPr>
            <p:cNvPr id="30" name="Полилиния 29"/>
            <p:cNvSpPr/>
            <p:nvPr/>
          </p:nvSpPr>
          <p:spPr>
            <a:xfrm rot="10800000">
              <a:off x="6500864" y="2939939"/>
              <a:ext cx="661850" cy="1094577"/>
            </a:xfrm>
            <a:custGeom>
              <a:avLst/>
              <a:gdLst>
                <a:gd name="connsiteX0" fmla="*/ 0 w 490283"/>
                <a:gd name="connsiteY0" fmla="*/ 114708 h 573539"/>
                <a:gd name="connsiteX1" fmla="*/ 245142 w 490283"/>
                <a:gd name="connsiteY1" fmla="*/ 114708 h 573539"/>
                <a:gd name="connsiteX2" fmla="*/ 245142 w 490283"/>
                <a:gd name="connsiteY2" fmla="*/ 0 h 573539"/>
                <a:gd name="connsiteX3" fmla="*/ 490283 w 490283"/>
                <a:gd name="connsiteY3" fmla="*/ 286770 h 573539"/>
                <a:gd name="connsiteX4" fmla="*/ 245142 w 490283"/>
                <a:gd name="connsiteY4" fmla="*/ 573539 h 573539"/>
                <a:gd name="connsiteX5" fmla="*/ 245142 w 490283"/>
                <a:gd name="connsiteY5" fmla="*/ 458831 h 573539"/>
                <a:gd name="connsiteX6" fmla="*/ 0 w 490283"/>
                <a:gd name="connsiteY6" fmla="*/ 458831 h 573539"/>
                <a:gd name="connsiteX7" fmla="*/ 0 w 490283"/>
                <a:gd name="connsiteY7" fmla="*/ 114708 h 573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0283" h="573539">
                  <a:moveTo>
                    <a:pt x="0" y="114708"/>
                  </a:moveTo>
                  <a:lnTo>
                    <a:pt x="245142" y="114708"/>
                  </a:lnTo>
                  <a:lnTo>
                    <a:pt x="245142" y="0"/>
                  </a:lnTo>
                  <a:lnTo>
                    <a:pt x="490283" y="286770"/>
                  </a:lnTo>
                  <a:lnTo>
                    <a:pt x="245142" y="573539"/>
                  </a:lnTo>
                  <a:lnTo>
                    <a:pt x="245142" y="458831"/>
                  </a:lnTo>
                  <a:lnTo>
                    <a:pt x="0" y="458831"/>
                  </a:lnTo>
                  <a:lnTo>
                    <a:pt x="0" y="114708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114708" rIns="147085" bIns="114708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4864079" y="275985"/>
              <a:ext cx="1537456" cy="6345069"/>
            </a:xfrm>
            <a:custGeom>
              <a:avLst/>
              <a:gdLst>
                <a:gd name="connsiteX0" fmla="*/ 0 w 1882349"/>
                <a:gd name="connsiteY0" fmla="*/ 313731 h 6345069"/>
                <a:gd name="connsiteX1" fmla="*/ 313731 w 1882349"/>
                <a:gd name="connsiteY1" fmla="*/ 0 h 6345069"/>
                <a:gd name="connsiteX2" fmla="*/ 1568618 w 1882349"/>
                <a:gd name="connsiteY2" fmla="*/ 0 h 6345069"/>
                <a:gd name="connsiteX3" fmla="*/ 1882349 w 1882349"/>
                <a:gd name="connsiteY3" fmla="*/ 313731 h 6345069"/>
                <a:gd name="connsiteX4" fmla="*/ 1882349 w 1882349"/>
                <a:gd name="connsiteY4" fmla="*/ 6031338 h 6345069"/>
                <a:gd name="connsiteX5" fmla="*/ 1568618 w 1882349"/>
                <a:gd name="connsiteY5" fmla="*/ 6345069 h 6345069"/>
                <a:gd name="connsiteX6" fmla="*/ 313731 w 1882349"/>
                <a:gd name="connsiteY6" fmla="*/ 6345069 h 6345069"/>
                <a:gd name="connsiteX7" fmla="*/ 0 w 1882349"/>
                <a:gd name="connsiteY7" fmla="*/ 6031338 h 6345069"/>
                <a:gd name="connsiteX8" fmla="*/ 0 w 1882349"/>
                <a:gd name="connsiteY8" fmla="*/ 313731 h 634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2349" h="6345069">
                  <a:moveTo>
                    <a:pt x="0" y="313731"/>
                  </a:moveTo>
                  <a:cubicBezTo>
                    <a:pt x="0" y="140462"/>
                    <a:pt x="140462" y="0"/>
                    <a:pt x="313731" y="0"/>
                  </a:cubicBezTo>
                  <a:lnTo>
                    <a:pt x="1568618" y="0"/>
                  </a:lnTo>
                  <a:cubicBezTo>
                    <a:pt x="1741887" y="0"/>
                    <a:pt x="1882349" y="140462"/>
                    <a:pt x="1882349" y="313731"/>
                  </a:cubicBezTo>
                  <a:lnTo>
                    <a:pt x="1882349" y="6031338"/>
                  </a:lnTo>
                  <a:cubicBezTo>
                    <a:pt x="1882349" y="6204607"/>
                    <a:pt x="1741887" y="6345069"/>
                    <a:pt x="1568618" y="6345069"/>
                  </a:cubicBezTo>
                  <a:lnTo>
                    <a:pt x="313731" y="6345069"/>
                  </a:lnTo>
                  <a:cubicBezTo>
                    <a:pt x="140462" y="6345069"/>
                    <a:pt x="0" y="6204607"/>
                    <a:pt x="0" y="6031338"/>
                  </a:cubicBezTo>
                  <a:lnTo>
                    <a:pt x="0" y="313731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vert" wrap="square" lIns="149039" tIns="149039" rIns="149039" bIns="149039" numCol="1" spcCol="1270" anchor="ctr" anchorCtr="0">
              <a:noAutofit/>
            </a:bodyPr>
            <a:lstStyle/>
            <a:p>
              <a:pPr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Индивидуальное обучение</a:t>
              </a:r>
            </a:p>
          </p:txBody>
        </p:sp>
      </p:grpSp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2207568" y="5401297"/>
            <a:ext cx="7327726" cy="1117567"/>
          </a:xfrm>
          <a:noFill/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15" name="Объект 2"/>
          <p:cNvSpPr txBox="1"/>
          <p:nvPr/>
        </p:nvSpPr>
        <p:spPr>
          <a:xfrm>
            <a:off x="1703512" y="5588396"/>
            <a:ext cx="8640960" cy="74336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!!!!!  При индивидуальном обучении срок обучения </a:t>
            </a:r>
          </a:p>
          <a:p>
            <a:pPr marL="0" indent="0" algn="ctr">
              <a:buNone/>
            </a:pPr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НЕ СОКРАЩАЕТСЯ !!!!!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endParaRPr lang="ru-RU" dirty="0">
              <a:solidFill>
                <a:prstClr val="black"/>
              </a:solidFill>
              <a:latin typeface="Calibri" panose="020F0502020204030204"/>
            </a:endParaRPr>
          </a:p>
          <a:p>
            <a:endParaRPr lang="ru-RU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Итоговая аттестация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2665" y="1514064"/>
            <a:ext cx="6422873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9" name="Picture 10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16" y="224482"/>
            <a:ext cx="2000264" cy="121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2" name="TextBox 7"/>
          <p:cNvSpPr txBox="1">
            <a:spLocks noChangeArrowheads="1"/>
          </p:cNvSpPr>
          <p:nvPr/>
        </p:nvSpPr>
        <p:spPr bwMode="auto">
          <a:xfrm>
            <a:off x="2583643" y="443531"/>
            <a:ext cx="9446431" cy="17543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366" tIns="45718" rIns="91366" bIns="45718">
            <a:spAutoFit/>
          </a:bodyPr>
          <a:lstStyle/>
          <a:p>
            <a:pPr algn="ctr"/>
            <a:r>
              <a:rPr lang="ru-RU" sz="2400" b="1" dirty="0">
                <a:solidFill>
                  <a:srgbClr val="222268"/>
                </a:solidFill>
              </a:rPr>
              <a:t>Учреждение образования</a:t>
            </a:r>
          </a:p>
          <a:p>
            <a:pPr algn="ctr"/>
            <a:r>
              <a:rPr lang="ru-RU" sz="2400" b="1" dirty="0">
                <a:solidFill>
                  <a:srgbClr val="222268"/>
                </a:solidFill>
              </a:rPr>
              <a:t>«Республиканский институт профессионального образования»</a:t>
            </a:r>
          </a:p>
          <a:p>
            <a:pPr algn="ctr"/>
            <a:endParaRPr lang="ru-RU" sz="2000" b="1" dirty="0">
              <a:solidFill>
                <a:srgbClr val="222268"/>
              </a:solidFill>
            </a:endParaRPr>
          </a:p>
          <a:p>
            <a:pPr algn="ctr"/>
            <a:endParaRPr lang="ru-RU" sz="2000" b="1" dirty="0">
              <a:solidFill>
                <a:srgbClr val="222268"/>
              </a:solidFill>
            </a:endParaRPr>
          </a:p>
          <a:p>
            <a:pPr algn="ctr"/>
            <a:endParaRPr lang="ru-RU" sz="2000" b="1" dirty="0">
              <a:solidFill>
                <a:srgbClr val="222268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28649" y="5866734"/>
            <a:ext cx="6349042" cy="523216"/>
          </a:xfrm>
          <a:prstGeom prst="rect">
            <a:avLst/>
          </a:prstGeom>
        </p:spPr>
        <p:txBody>
          <a:bodyPr wrap="square" lIns="91366" tIns="45718" rIns="9136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0070C0"/>
                </a:solidFill>
              </a:rPr>
              <a:t>ПРИГЛАШАЕМ К СОТРУДНИЧЕСТВУ!</a:t>
            </a: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4"/>
          <a:srcRect l="16090" r="17641"/>
          <a:stretch>
            <a:fillRect/>
          </a:stretch>
        </p:blipFill>
        <p:spPr>
          <a:xfrm>
            <a:off x="2639616" y="2100387"/>
            <a:ext cx="1771120" cy="313380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52199" y="1784192"/>
            <a:ext cx="428826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Кулик Ольга Николаевна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+375 (17) 215 13 99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+375 (44) 703 56 57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e-</a:t>
            </a:r>
            <a:r>
              <a:rPr lang="ru-RU" sz="2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mail</a:t>
            </a:r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: </a:t>
            </a:r>
            <a:r>
              <a:rPr lang="en-US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centr@ripo.by</a:t>
            </a:r>
            <a:endParaRPr lang="ru-RU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8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Бычко</a:t>
            </a:r>
            <a:r>
              <a:rPr lang="ru-RU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Елена Сергеевна</a:t>
            </a:r>
            <a:endParaRPr lang="en-US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+</a:t>
            </a:r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375 (17) 361 68 45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+375 (44) 794 72 92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e-</a:t>
            </a:r>
            <a:r>
              <a:rPr lang="ru-RU" sz="2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mail</a:t>
            </a:r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: </a:t>
            </a:r>
            <a:r>
              <a:rPr lang="en-US" sz="2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nov</a:t>
            </a:r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@</a:t>
            </a:r>
            <a:r>
              <a:rPr lang="en-US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ripo.by</a:t>
            </a:r>
            <a:endParaRPr lang="ru-RU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/>
        </p:nvGraphicFramePr>
        <p:xfrm>
          <a:off x="-472273" y="301451"/>
          <a:ext cx="13193486" cy="6481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/>
          <p:nvPr/>
        </p:nvSpPr>
        <p:spPr>
          <a:xfrm>
            <a:off x="271462" y="685800"/>
            <a:ext cx="11145719" cy="52507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Основные вопросы семинара:</a:t>
            </a:r>
          </a:p>
          <a:p>
            <a:pPr indent="0" algn="just">
              <a:spcBef>
                <a:spcPts val="600"/>
              </a:spcBef>
              <a:buFont typeface="Arial" panose="020B0604020202020204" pitchFamily="34" charset="0"/>
              <a:buNone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285750"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прогнозирование дополнительной потребности в кадрах;</a:t>
            </a:r>
          </a:p>
          <a:p>
            <a:pPr marL="514350" indent="-285750"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заказа на подготовку кадров: автоматизированная информационная система 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«Заказ 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подготовку кадров»;</a:t>
            </a:r>
          </a:p>
          <a:p>
            <a:pPr marL="514350" indent="-285750"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целевой подготовки: основные требования, сроки подачи заявки;</a:t>
            </a:r>
          </a:p>
          <a:p>
            <a:pPr marL="514350" indent="-285750"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практической подготовки обучающихся в организациях;</a:t>
            </a:r>
          </a:p>
          <a:p>
            <a:pPr marL="514350" indent="-285750"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обучения рабочих кадров в условиях предприятия;</a:t>
            </a:r>
          </a:p>
          <a:p>
            <a:pPr marL="514350" indent="-285750"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 взаимодействия 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учреждений 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со строительными 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организациями.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>
              <a:spcBef>
                <a:spcPts val="600"/>
              </a:spcBef>
              <a:buFont typeface="Arial" panose="020B0604020202020204" pitchFamily="34" charset="0"/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7127" y="329511"/>
            <a:ext cx="8544949" cy="576064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 Республики Беларусь</a:t>
            </a:r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00222" y="1000108"/>
            <a:ext cx="6624736" cy="775890"/>
          </a:xfr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Республиканский институт  </a:t>
            </a:r>
            <a:b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профессионального образования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 descr="МО новый лог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1903" y="149634"/>
            <a:ext cx="1300749" cy="13012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105" y="326392"/>
            <a:ext cx="1562968" cy="947782"/>
          </a:xfrm>
          <a:prstGeom prst="rect">
            <a:avLst/>
          </a:prstGeom>
        </p:spPr>
      </p:pic>
      <p:sp>
        <p:nvSpPr>
          <p:cNvPr id="11" name="Подзаголовок 2"/>
          <p:cNvSpPr txBox="1"/>
          <p:nvPr/>
        </p:nvSpPr>
        <p:spPr>
          <a:xfrm>
            <a:off x="783346" y="3173730"/>
            <a:ext cx="10801200" cy="16382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5FCBEF"/>
              </a:buClr>
              <a:defRPr/>
            </a:pPr>
            <a:r>
              <a:rPr lang="ru-RU" sz="2400" b="1" cap="all" dirty="0">
                <a:ln w="0"/>
                <a:solidFill>
                  <a:srgbClr val="2E83C3">
                    <a:lumMod val="75000"/>
                  </a:srgb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Прогнозирование дополнительной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5FCBEF"/>
              </a:buClr>
              <a:defRPr/>
            </a:pPr>
            <a:r>
              <a:rPr lang="ru-RU" sz="2400" b="1" cap="all" dirty="0">
                <a:ln w="0"/>
                <a:solidFill>
                  <a:srgbClr val="2E83C3">
                    <a:lumMod val="75000"/>
                  </a:srgb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потребности в кадрах</a:t>
            </a:r>
            <a:endParaRPr lang="ru-RU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58000" y="5227144"/>
            <a:ext cx="4480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Ольга Николаевна Кулик, 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начальник центра развития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профессионального 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образования УО 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РИПО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0459" y="622000"/>
            <a:ext cx="7709141" cy="180657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3532B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Положение</a:t>
            </a:r>
            <a:r>
              <a:rPr lang="ru-RU" sz="2000" dirty="0">
                <a:solidFill>
                  <a:srgbClr val="3532B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«</a:t>
            </a:r>
            <a:r>
              <a:rPr lang="ru-RU" sz="2000" dirty="0">
                <a:solidFill>
                  <a:srgbClr val="353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 порядке прогнозирования дополнительных потребностей</a:t>
            </a:r>
            <a:r>
              <a:rPr lang="ru-RU" sz="2000" dirty="0">
                <a:solidFill>
                  <a:srgbClr val="3532B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молодых специалистах, рабочих, служащих, </a:t>
            </a:r>
            <a:r>
              <a:rPr lang="ru-RU" sz="2000" dirty="0">
                <a:solidFill>
                  <a:srgbClr val="353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формирования заказа на их подготовку </a:t>
            </a:r>
            <a:r>
              <a:rPr lang="ru-RU" sz="2000" dirty="0">
                <a:solidFill>
                  <a:srgbClr val="3532B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</a:t>
            </a:r>
            <a:r>
              <a:rPr lang="ru-RU" sz="2000" dirty="0">
                <a:solidFill>
                  <a:srgbClr val="353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установления контрольных цифр приема</a:t>
            </a:r>
            <a:r>
              <a:rPr lang="ru-RU" sz="2000" dirty="0">
                <a:solidFill>
                  <a:srgbClr val="3532B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для получения профессионально-технического, среднего специального, высшего образования за счет средств республиканского и (</a:t>
            </a:r>
            <a:r>
              <a:rPr lang="ru-RU" sz="2000" dirty="0" smtClean="0">
                <a:solidFill>
                  <a:srgbClr val="3532B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или) местных бюджетов», </a:t>
            </a:r>
            <a:br>
              <a:rPr lang="ru-RU" sz="2000" dirty="0" smtClean="0">
                <a:solidFill>
                  <a:srgbClr val="3532B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3532B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утв</a:t>
            </a:r>
            <a:r>
              <a:rPr lang="ru-RU" sz="2000" dirty="0">
                <a:solidFill>
                  <a:srgbClr val="3532B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постановлением Совета Министров Республики </a:t>
            </a:r>
            <a:r>
              <a:rPr lang="ru-RU" sz="2000" dirty="0" smtClean="0">
                <a:solidFill>
                  <a:srgbClr val="3532B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Беларусь 31 </a:t>
            </a:r>
            <a:r>
              <a:rPr lang="ru-RU" sz="2000" dirty="0">
                <a:solidFill>
                  <a:srgbClr val="3532B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августа 2022 г. </a:t>
            </a:r>
            <a:r>
              <a:rPr lang="ru-RU" sz="2000" b="1" dirty="0" smtClean="0">
                <a:solidFill>
                  <a:srgbClr val="3532B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№ </a:t>
            </a:r>
            <a:r>
              <a:rPr lang="ru-RU" sz="2000" b="1" dirty="0">
                <a:solidFill>
                  <a:srgbClr val="3532B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572 </a:t>
            </a:r>
            <a:r>
              <a:rPr lang="ru-RU" sz="2000" dirty="0">
                <a:solidFill>
                  <a:srgbClr val="3532B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«О вопросах реализации </a:t>
            </a:r>
            <a:r>
              <a:rPr lang="ru-RU" sz="2000" dirty="0" smtClean="0">
                <a:solidFill>
                  <a:srgbClr val="3532B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образовательных программ» </a:t>
            </a:r>
            <a:endParaRPr lang="ru-RU" sz="1800" dirty="0">
              <a:solidFill>
                <a:srgbClr val="3532B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462" y="3063875"/>
            <a:ext cx="11768138" cy="3690608"/>
          </a:xfrm>
        </p:spPr>
        <p:txBody>
          <a:bodyPr>
            <a:normAutofit lnSpcReduction="10000"/>
          </a:bodyPr>
          <a:lstStyle/>
          <a:p>
            <a:pPr indent="0" algn="just">
              <a:spcBef>
                <a:spcPts val="600"/>
              </a:spcBef>
              <a:buNone/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Определяется порядок прогнозирования </a:t>
            </a:r>
            <a:r>
              <a:rPr lang="ru-RU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дополнительных потребностей в молодых специалистах, рабочих, служащих для формирования заказа на их подготовку.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srgbClr val="353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700" dirty="0">
                <a:solidFill>
                  <a:srgbClr val="353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Дополнительная потребность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– это потребность в выпускниках в год их выпуска для пополнения 				                 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кадрового состава организаций</a:t>
            </a:r>
            <a:r>
              <a:rPr lang="ru-RU" sz="17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необходимого для развития </a:t>
            </a:r>
            <a:r>
              <a:rPr lang="ru-RU" sz="1700" kern="1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		         производства возмещения </a:t>
            </a:r>
            <a:r>
              <a:rPr lang="ru-RU" sz="17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выбытия </a:t>
            </a:r>
            <a:r>
              <a:rPr lang="ru-RU" sz="1700" kern="1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кадров.</a:t>
            </a:r>
            <a:endParaRPr lang="ru-RU" sz="17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 2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Основными </a:t>
            </a:r>
            <a:r>
              <a:rPr lang="ru-RU" sz="1800" dirty="0">
                <a:solidFill>
                  <a:srgbClr val="353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задачами прогнозирования дополнительных потребностей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для формирования заказа являются:</a:t>
            </a:r>
          </a:p>
          <a:p>
            <a:pPr algn="just">
              <a:spcBef>
                <a:spcPts val="600"/>
              </a:spcBef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дополнительной потребности;</a:t>
            </a:r>
          </a:p>
          <a:p>
            <a:pPr algn="just">
              <a:spcBef>
                <a:spcPts val="600"/>
              </a:spcBef>
            </a:pPr>
            <a:r>
              <a:rPr lang="ru-RU" sz="1800" dirty="0">
                <a:solidFill>
                  <a:srgbClr val="353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оптимизация подготовки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молодых специалистов, рабочих, служащих </a:t>
            </a:r>
            <a:r>
              <a:rPr lang="ru-RU" sz="1800" dirty="0">
                <a:solidFill>
                  <a:srgbClr val="353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путем установления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учреждением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образования </a:t>
            </a:r>
            <a:r>
              <a:rPr lang="ru-RU" sz="1800" dirty="0">
                <a:solidFill>
                  <a:srgbClr val="353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контрольных цифр приема на основании заказа с учетом возможностей учреждений образования и демографической ситуации;</a:t>
            </a:r>
          </a:p>
          <a:p>
            <a:pPr algn="just">
              <a:spcBef>
                <a:spcPts val="600"/>
              </a:spcBef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эффективное использование молодых специалистов, рабочих, служащих.</a:t>
            </a:r>
          </a:p>
        </p:txBody>
      </p:sp>
    </p:spTree>
    <p:extLst>
      <p:ext uri="{BB962C8B-B14F-4D97-AF65-F5344CB8AC3E}">
        <p14:creationId xmlns:p14="http://schemas.microsoft.com/office/powerpoint/2010/main" val="183302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58*224"/>
  <p:tag name="TABLE_ENDDRAG_RECT" val="54*230*658*22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36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4027</Words>
  <Application>Microsoft Office PowerPoint</Application>
  <PresentationFormat>Произвольный</PresentationFormat>
  <Paragraphs>656</Paragraphs>
  <Slides>55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55</vt:i4>
      </vt:variant>
    </vt:vector>
  </HeadingPairs>
  <TitlesOfParts>
    <vt:vector size="58" baseType="lpstr">
      <vt:lpstr>Тема Office</vt:lpstr>
      <vt:lpstr>1_363</vt:lpstr>
      <vt:lpstr>2_Custom Design</vt:lpstr>
      <vt:lpstr>Презентация PowerPoint</vt:lpstr>
      <vt:lpstr>Показатели эффективности управления персоналом в успешных компаниях</vt:lpstr>
      <vt:lpstr>Презентация PowerPoint</vt:lpstr>
      <vt:lpstr>РЕЗУЛЬТАТЫ ОПРОСА ВЫПУСКНИКОВ О ФАКТОРАХ, ВЛИЯЮЩИХ НА  ЗАКРЕПЛЕНИЕ МОЛОДЫХ СПЕЦИАЛИСТОВ</vt:lpstr>
      <vt:lpstr>Презентация PowerPoint</vt:lpstr>
      <vt:lpstr>Презентация PowerPoint</vt:lpstr>
      <vt:lpstr>Презентация PowerPoint</vt:lpstr>
      <vt:lpstr>Министерство образования Республики Беларусь</vt:lpstr>
      <vt:lpstr>Положение «О порядке прогнозирования дополнительных потребностей в молодых специалистах, рабочих, служащих, формирования заказа на их подготовку и установления контрольных цифр приема для получения профессионально-технического, среднего специального, высшего образования за счет средств республиканского и (или) местных бюджетов»,  утв. постановлением Совета Министров Республики Беларусь 31 августа 2022 г. № 572 «О вопросах реализации образовательных программ» </vt:lpstr>
      <vt:lpstr>Презентация PowerPoint</vt:lpstr>
      <vt:lpstr>Информация о компонентах системы «Госзаказ и прием»</vt:lpstr>
      <vt:lpstr>Гродненская область  - 11 колледжей </vt:lpstr>
      <vt:lpstr>в 2025 году планируется открыть подготовку по новым специальностям: на уровне среднего специального    образования</vt:lpstr>
      <vt:lpstr>Презентация PowerPoint</vt:lpstr>
      <vt:lpstr>Презентация PowerPoint</vt:lpstr>
      <vt:lpstr>Министерство образования Республики Беларусь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Заказчики, заинтересованные в целевой подготовке специалистов, рабочих, ежегодно подают заявки </vt:lpstr>
      <vt:lpstr>Презентация PowerPoint</vt:lpstr>
      <vt:lpstr>Презентация PowerPoint</vt:lpstr>
      <vt:lpstr>Целевая подготовка кадров (пример)</vt:lpstr>
      <vt:lpstr>Презентация PowerPoint</vt:lpstr>
      <vt:lpstr>Срок обязательной работы при направлении на работу                                     </vt:lpstr>
      <vt:lpstr>Где и как получить целевое направление</vt:lpstr>
      <vt:lpstr>Постановление Совета Министров Республики Беларусь от 31.08.2022 № 572 «О ВОПРОСАХ РЕАЛИЗАЦИИ ОБРАЗОВАТЕЛЬНЫХ ПРОГРАММ»  ПОЛОЖЕНИЕ О БАЗОВОЙ ОРГАНИЗАЦИИ УЧРЕЖДЕНИЯ ОБРАЗОВАНИЯ</vt:lpstr>
      <vt:lpstr>Презентация PowerPoint</vt:lpstr>
      <vt:lpstr>ГЛАВА 3 ПОРЯДОК ЗАКЛЮЧЕНИЯ, ИЗМЕНЕНИЯ И РАСТОРЖЕНИЯ ДОГОВОРА О ВЗАИМОДЕЙСТВИИ</vt:lpstr>
      <vt:lpstr>Приложение к договору о взаимодействии учреждения образования с организацией - заказчиком кадров при подготовке специалистов, рабочих, служащих   </vt:lpstr>
      <vt:lpstr>Презентация PowerPoint</vt:lpstr>
      <vt:lpstr>Презентация PowerPoint</vt:lpstr>
      <vt:lpstr>Презентация PowerPoint</vt:lpstr>
      <vt:lpstr>Организация обеспечивает проведение производственного обучения (практики), его документальное оформление, в том числе:</vt:lpstr>
      <vt:lpstr>Руководство производственным обучением (практикой) </vt:lpstr>
      <vt:lpstr>ГЛАВА 4 МАТЕРИАЛЬНОЕ ОБЕСПЕЧЕНИЕ  Оплата труда работников организаций за руководство практикой (производственным обучением) обучающихся: </vt:lpstr>
      <vt:lpstr>Презентация PowerPoint</vt:lpstr>
      <vt:lpstr>НАЛОГОВЫЙ КОДЕКС РЕСПУБЛИКИ БЕЛАРУСЬ (ОСОБЕННАЯ ЧАСТЬ)  29 декабря 2009 г. № 71-З (от 13.12.2024 № 47-З)</vt:lpstr>
      <vt:lpstr>Организация обучения рабочих кадров в условиях предприятия</vt:lpstr>
      <vt:lpstr>Система нормативных документов, регламентирующих организацию обучения взрослых </vt:lpstr>
      <vt:lpstr>ТРУДОВОЙ КОДЕКС РЕСПУБЛИКИ БЕЛАРУСЬ</vt:lpstr>
      <vt:lpstr> КОДЕКС РЕСПУБЛИКИ БЕЛАРУСЬ ОБ ОБРАЗОВАНИИ </vt:lpstr>
      <vt:lpstr>Статья 252. Иные организации, индивидуальные предприниматели, осуществляющие образовательную деятельность, реализующие образовательные программы дополнительного образования взрослых</vt:lpstr>
      <vt:lpstr>Обучение на рабочем месте</vt:lpstr>
      <vt:lpstr>Презентация PowerPoint</vt:lpstr>
      <vt:lpstr> Постановление Совета Министров Республики Беларусь от 1 сентября 2022 г.  № 574 «О вопросах организации образовательного процесса»</vt:lpstr>
      <vt:lpstr>Презентация PowerPoint</vt:lpstr>
      <vt:lpstr>Постановление Министерства образования Республики Беларусь, Министерства труда и социальной защиты Республики Беларусь от 30 января 2018 №7/14 «Об установлении перечня профессий для подготовки рабочих»</vt:lpstr>
      <vt:lpstr>Презентация PowerPoint</vt:lpstr>
      <vt:lpstr>Презентация PowerPoint</vt:lpstr>
      <vt:lpstr>Презентация PowerPoint</vt:lpstr>
      <vt:lpstr>Итоговая аттестация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Володько Галина</dc:creator>
  <cp:lastModifiedBy>Пользователь Windows</cp:lastModifiedBy>
  <cp:revision>112</cp:revision>
  <cp:lastPrinted>2025-02-06T12:05:41Z</cp:lastPrinted>
  <dcterms:created xsi:type="dcterms:W3CDTF">2024-10-11T08:08:00Z</dcterms:created>
  <dcterms:modified xsi:type="dcterms:W3CDTF">2025-02-10T08:15:55Z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7029A50E12BA43C9A47F6FAE284084D7_13</vt:lpwstr>
  </property>
  <property fmtid="{D5CDD505-2E9C-101B-9397-08002B2CF9AE}" pid="3" name="KSOProductBuildVer">
    <vt:lpwstr>1049-12.2.0.19805</vt:lpwstr>
  </property>
</Properties>
</file>